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374.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37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367.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79.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359.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376.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369.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377.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370.xml"/>
  <Override ContentType="application/vnd.openxmlformats-officedocument.presentationml.slide+xml" PartName="/ppt/slides/slide366.xml"/>
  <Override ContentType="application/vnd.openxmlformats-officedocument.presentationml.slide+xml" PartName="/ppt/slides/slide180.xml"/>
  <Override ContentType="application/vnd.openxmlformats-officedocument.presentationml.slide+xml" PartName="/ppt/slides/slide353.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361.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371.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365.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6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29.xml"/>
  <Override ContentType="application/vnd.openxmlformats-officedocument.presentationml.slide+xml" PartName="/ppt/slides/slide37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262.xml"/>
  <Override ContentType="application/vnd.openxmlformats-officedocument.presentationml.slide+xml" PartName="/ppt/slides/slide368.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Lst>
  <p:sldSz cy="5143500" cx="9144000"/>
  <p:notesSz cx="6858000" cy="9144000"/>
  <p:embeddedFontLst>
    <p:embeddedFont>
      <p:font typeface="Raleway"/>
      <p:regular r:id="rId385"/>
      <p:bold r:id="rId386"/>
      <p:italic r:id="rId387"/>
      <p:boldItalic r:id="rId388"/>
    </p:embeddedFont>
    <p:embeddedFont>
      <p:font typeface="Roboto Black"/>
      <p:bold r:id="rId389"/>
      <p:boldItalic r:id="rId390"/>
    </p:embeddedFont>
    <p:embeddedFont>
      <p:font typeface="Roboto"/>
      <p:regular r:id="rId391"/>
      <p:bold r:id="rId392"/>
      <p:italic r:id="rId393"/>
      <p:boldItalic r:id="rId394"/>
    </p:embeddedFont>
    <p:embeddedFont>
      <p:font typeface="Lato"/>
      <p:regular r:id="rId395"/>
      <p:bold r:id="rId396"/>
      <p:italic r:id="rId397"/>
      <p:boldItalic r:id="rId3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9" roundtripDataSignature="AMtx7miWYAdQUYKjSaiEw9v656WdzkB4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5.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76" Type="http://schemas.openxmlformats.org/officeDocument/2006/relationships/slide" Target="slides/slide171.xml"/><Relationship Id="rId297" Type="http://schemas.openxmlformats.org/officeDocument/2006/relationships/slide" Target="slides/slide292.xml"/><Relationship Id="rId175" Type="http://schemas.openxmlformats.org/officeDocument/2006/relationships/slide" Target="slides/slide170.xml"/><Relationship Id="rId296" Type="http://schemas.openxmlformats.org/officeDocument/2006/relationships/slide" Target="slides/slide291.xml"/><Relationship Id="rId174" Type="http://schemas.openxmlformats.org/officeDocument/2006/relationships/slide" Target="slides/slide169.xml"/><Relationship Id="rId295" Type="http://schemas.openxmlformats.org/officeDocument/2006/relationships/slide" Target="slides/slide290.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9" Type="http://schemas.openxmlformats.org/officeDocument/2006/relationships/slide" Target="slides/slide194.xml"/><Relationship Id="rId150" Type="http://schemas.openxmlformats.org/officeDocument/2006/relationships/slide" Target="slides/slide145.xml"/><Relationship Id="rId271" Type="http://schemas.openxmlformats.org/officeDocument/2006/relationships/slide" Target="slides/slide266.xml"/><Relationship Id="rId392" Type="http://schemas.openxmlformats.org/officeDocument/2006/relationships/font" Target="fonts/Roboto-bold.fntdata"/><Relationship Id="rId270" Type="http://schemas.openxmlformats.org/officeDocument/2006/relationships/slide" Target="slides/slide265.xml"/><Relationship Id="rId391" Type="http://schemas.openxmlformats.org/officeDocument/2006/relationships/font" Target="fonts/Roboto-regular.fntdata"/><Relationship Id="rId390" Type="http://schemas.openxmlformats.org/officeDocument/2006/relationships/font" Target="fonts/Robo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385" Type="http://schemas.openxmlformats.org/officeDocument/2006/relationships/font" Target="fonts/Raleway-regular.fntdata"/><Relationship Id="rId142" Type="http://schemas.openxmlformats.org/officeDocument/2006/relationships/slide" Target="slides/slide137.xml"/><Relationship Id="rId263" Type="http://schemas.openxmlformats.org/officeDocument/2006/relationships/slide" Target="slides/slide258.xml"/><Relationship Id="rId384" Type="http://schemas.openxmlformats.org/officeDocument/2006/relationships/slide" Target="slides/slide379.xml"/><Relationship Id="rId141" Type="http://schemas.openxmlformats.org/officeDocument/2006/relationships/slide" Target="slides/slide136.xml"/><Relationship Id="rId262" Type="http://schemas.openxmlformats.org/officeDocument/2006/relationships/slide" Target="slides/slide257.xml"/><Relationship Id="rId383" Type="http://schemas.openxmlformats.org/officeDocument/2006/relationships/slide" Target="slides/slide378.xml"/><Relationship Id="rId140" Type="http://schemas.openxmlformats.org/officeDocument/2006/relationships/slide" Target="slides/slide135.xml"/><Relationship Id="rId261" Type="http://schemas.openxmlformats.org/officeDocument/2006/relationships/slide" Target="slides/slide256.xml"/><Relationship Id="rId382" Type="http://schemas.openxmlformats.org/officeDocument/2006/relationships/slide" Target="slides/slide377.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389" Type="http://schemas.openxmlformats.org/officeDocument/2006/relationships/font" Target="fonts/RobotoBlack-bold.fntdata"/><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388" Type="http://schemas.openxmlformats.org/officeDocument/2006/relationships/font" Target="fonts/Raleway-boldItalic.fntdata"/><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387" Type="http://schemas.openxmlformats.org/officeDocument/2006/relationships/font" Target="fonts/Raleway-italic.fntdata"/><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386" Type="http://schemas.openxmlformats.org/officeDocument/2006/relationships/font" Target="fonts/Raleway-bold.fntdata"/><Relationship Id="rId260" Type="http://schemas.openxmlformats.org/officeDocument/2006/relationships/slide" Target="slides/slide255.xml"/><Relationship Id="rId381" Type="http://schemas.openxmlformats.org/officeDocument/2006/relationships/slide" Target="slides/slide376.xml"/><Relationship Id="rId380" Type="http://schemas.openxmlformats.org/officeDocument/2006/relationships/slide" Target="slides/slide37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379" Type="http://schemas.openxmlformats.org/officeDocument/2006/relationships/slide" Target="slides/slide374.xml"/><Relationship Id="rId132" Type="http://schemas.openxmlformats.org/officeDocument/2006/relationships/slide" Target="slides/slide127.xml"/><Relationship Id="rId253" Type="http://schemas.openxmlformats.org/officeDocument/2006/relationships/slide" Target="slides/slide248.xml"/><Relationship Id="rId374" Type="http://schemas.openxmlformats.org/officeDocument/2006/relationships/slide" Target="slides/slide369.xml"/><Relationship Id="rId131" Type="http://schemas.openxmlformats.org/officeDocument/2006/relationships/slide" Target="slides/slide126.xml"/><Relationship Id="rId252" Type="http://schemas.openxmlformats.org/officeDocument/2006/relationships/slide" Target="slides/slide247.xml"/><Relationship Id="rId373" Type="http://schemas.openxmlformats.org/officeDocument/2006/relationships/slide" Target="slides/slide368.xml"/><Relationship Id="rId130" Type="http://schemas.openxmlformats.org/officeDocument/2006/relationships/slide" Target="slides/slide125.xml"/><Relationship Id="rId251" Type="http://schemas.openxmlformats.org/officeDocument/2006/relationships/slide" Target="slides/slide246.xml"/><Relationship Id="rId372" Type="http://schemas.openxmlformats.org/officeDocument/2006/relationships/slide" Target="slides/slide367.xml"/><Relationship Id="rId250" Type="http://schemas.openxmlformats.org/officeDocument/2006/relationships/slide" Target="slides/slide245.xml"/><Relationship Id="rId371" Type="http://schemas.openxmlformats.org/officeDocument/2006/relationships/slide" Target="slides/slide366.xml"/><Relationship Id="rId136" Type="http://schemas.openxmlformats.org/officeDocument/2006/relationships/slide" Target="slides/slide131.xml"/><Relationship Id="rId257" Type="http://schemas.openxmlformats.org/officeDocument/2006/relationships/slide" Target="slides/slide252.xml"/><Relationship Id="rId378" Type="http://schemas.openxmlformats.org/officeDocument/2006/relationships/slide" Target="slides/slide373.xml"/><Relationship Id="rId135" Type="http://schemas.openxmlformats.org/officeDocument/2006/relationships/slide" Target="slides/slide130.xml"/><Relationship Id="rId256" Type="http://schemas.openxmlformats.org/officeDocument/2006/relationships/slide" Target="slides/slide251.xml"/><Relationship Id="rId377" Type="http://schemas.openxmlformats.org/officeDocument/2006/relationships/slide" Target="slides/slide372.xml"/><Relationship Id="rId134" Type="http://schemas.openxmlformats.org/officeDocument/2006/relationships/slide" Target="slides/slide129.xml"/><Relationship Id="rId255" Type="http://schemas.openxmlformats.org/officeDocument/2006/relationships/slide" Target="slides/slide250.xml"/><Relationship Id="rId376" Type="http://schemas.openxmlformats.org/officeDocument/2006/relationships/slide" Target="slides/slide371.xml"/><Relationship Id="rId133" Type="http://schemas.openxmlformats.org/officeDocument/2006/relationships/slide" Target="slides/slide128.xml"/><Relationship Id="rId254" Type="http://schemas.openxmlformats.org/officeDocument/2006/relationships/slide" Target="slides/slide249.xml"/><Relationship Id="rId375" Type="http://schemas.openxmlformats.org/officeDocument/2006/relationships/slide" Target="slides/slide370.xml"/><Relationship Id="rId172" Type="http://schemas.openxmlformats.org/officeDocument/2006/relationships/slide" Target="slides/slide167.xml"/><Relationship Id="rId293" Type="http://schemas.openxmlformats.org/officeDocument/2006/relationships/slide" Target="slides/slide288.xml"/><Relationship Id="rId171" Type="http://schemas.openxmlformats.org/officeDocument/2006/relationships/slide" Target="slides/slide166.xml"/><Relationship Id="rId292" Type="http://schemas.openxmlformats.org/officeDocument/2006/relationships/slide" Target="slides/slide287.xml"/><Relationship Id="rId170" Type="http://schemas.openxmlformats.org/officeDocument/2006/relationships/slide" Target="slides/slide165.xml"/><Relationship Id="rId291" Type="http://schemas.openxmlformats.org/officeDocument/2006/relationships/slide" Target="slides/slide286.xml"/><Relationship Id="rId290" Type="http://schemas.openxmlformats.org/officeDocument/2006/relationships/slide" Target="slides/slide285.xml"/><Relationship Id="rId165" Type="http://schemas.openxmlformats.org/officeDocument/2006/relationships/slide" Target="slides/slide160.xml"/><Relationship Id="rId286" Type="http://schemas.openxmlformats.org/officeDocument/2006/relationships/slide" Target="slides/slide281.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161" Type="http://schemas.openxmlformats.org/officeDocument/2006/relationships/slide" Target="slides/slide156.xml"/><Relationship Id="rId282" Type="http://schemas.openxmlformats.org/officeDocument/2006/relationships/slide" Target="slides/slide277.xml"/><Relationship Id="rId160" Type="http://schemas.openxmlformats.org/officeDocument/2006/relationships/slide" Target="slides/slide155.xml"/><Relationship Id="rId281" Type="http://schemas.openxmlformats.org/officeDocument/2006/relationships/slide" Target="slides/slide276.xml"/><Relationship Id="rId280" Type="http://schemas.openxmlformats.org/officeDocument/2006/relationships/slide" Target="slides/slide275.xml"/><Relationship Id="rId159" Type="http://schemas.openxmlformats.org/officeDocument/2006/relationships/slide" Target="slides/slide154.xml"/><Relationship Id="rId154" Type="http://schemas.openxmlformats.org/officeDocument/2006/relationships/slide" Target="slides/slide149.xml"/><Relationship Id="rId275" Type="http://schemas.openxmlformats.org/officeDocument/2006/relationships/slide" Target="slides/slide270.xml"/><Relationship Id="rId396" Type="http://schemas.openxmlformats.org/officeDocument/2006/relationships/font" Target="fonts/Lato-bold.fntdata"/><Relationship Id="rId153" Type="http://schemas.openxmlformats.org/officeDocument/2006/relationships/slide" Target="slides/slide148.xml"/><Relationship Id="rId274" Type="http://schemas.openxmlformats.org/officeDocument/2006/relationships/slide" Target="slides/slide269.xml"/><Relationship Id="rId395" Type="http://schemas.openxmlformats.org/officeDocument/2006/relationships/font" Target="fonts/Lato-regular.fntdata"/><Relationship Id="rId152" Type="http://schemas.openxmlformats.org/officeDocument/2006/relationships/slide" Target="slides/slide147.xml"/><Relationship Id="rId273" Type="http://schemas.openxmlformats.org/officeDocument/2006/relationships/slide" Target="slides/slide268.xml"/><Relationship Id="rId394" Type="http://schemas.openxmlformats.org/officeDocument/2006/relationships/font" Target="fonts/Roboto-boldItalic.fntdata"/><Relationship Id="rId151" Type="http://schemas.openxmlformats.org/officeDocument/2006/relationships/slide" Target="slides/slide146.xml"/><Relationship Id="rId272" Type="http://schemas.openxmlformats.org/officeDocument/2006/relationships/slide" Target="slides/slide267.xml"/><Relationship Id="rId393" Type="http://schemas.openxmlformats.org/officeDocument/2006/relationships/font" Target="fonts/Roboto-italic.fntdata"/><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399" Type="http://customschemas.google.com/relationships/presentationmetadata" Target="metadata"/><Relationship Id="rId156" Type="http://schemas.openxmlformats.org/officeDocument/2006/relationships/slide" Target="slides/slide151.xml"/><Relationship Id="rId277" Type="http://schemas.openxmlformats.org/officeDocument/2006/relationships/slide" Target="slides/slide272.xml"/><Relationship Id="rId398" Type="http://schemas.openxmlformats.org/officeDocument/2006/relationships/font" Target="fonts/Lato-boldItalic.fntdata"/><Relationship Id="rId155" Type="http://schemas.openxmlformats.org/officeDocument/2006/relationships/slide" Target="slides/slide150.xml"/><Relationship Id="rId276" Type="http://schemas.openxmlformats.org/officeDocument/2006/relationships/slide" Target="slides/slide271.xml"/><Relationship Id="rId397" Type="http://schemas.openxmlformats.org/officeDocument/2006/relationships/font" Target="fonts/Lato-italic.fntdata"/><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07" Type="http://schemas.openxmlformats.org/officeDocument/2006/relationships/slide" Target="slides/slide102.xml"/><Relationship Id="rId228" Type="http://schemas.openxmlformats.org/officeDocument/2006/relationships/slide" Target="slides/slide223.xml"/><Relationship Id="rId349" Type="http://schemas.openxmlformats.org/officeDocument/2006/relationships/slide" Target="slides/slide344.xml"/><Relationship Id="rId106" Type="http://schemas.openxmlformats.org/officeDocument/2006/relationships/slide" Target="slides/slide101.xml"/><Relationship Id="rId227" Type="http://schemas.openxmlformats.org/officeDocument/2006/relationships/slide" Target="slides/slide222.xml"/><Relationship Id="rId348" Type="http://schemas.openxmlformats.org/officeDocument/2006/relationships/slide" Target="slides/slide343.xml"/><Relationship Id="rId105" Type="http://schemas.openxmlformats.org/officeDocument/2006/relationships/slide" Target="slides/slide100.xml"/><Relationship Id="rId226" Type="http://schemas.openxmlformats.org/officeDocument/2006/relationships/slide" Target="slides/slide221.xml"/><Relationship Id="rId347" Type="http://schemas.openxmlformats.org/officeDocument/2006/relationships/slide" Target="slides/slide342.xml"/><Relationship Id="rId104" Type="http://schemas.openxmlformats.org/officeDocument/2006/relationships/slide" Target="slides/slide99.xml"/><Relationship Id="rId225" Type="http://schemas.openxmlformats.org/officeDocument/2006/relationships/slide" Target="slides/slide220.xml"/><Relationship Id="rId346" Type="http://schemas.openxmlformats.org/officeDocument/2006/relationships/slide" Target="slides/slide341.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341" Type="http://schemas.openxmlformats.org/officeDocument/2006/relationships/slide" Target="slides/slide336.xml"/><Relationship Id="rId340" Type="http://schemas.openxmlformats.org/officeDocument/2006/relationships/slide" Target="slides/slide335.xml"/><Relationship Id="rId103" Type="http://schemas.openxmlformats.org/officeDocument/2006/relationships/slide" Target="slides/slide98.xml"/><Relationship Id="rId224" Type="http://schemas.openxmlformats.org/officeDocument/2006/relationships/slide" Target="slides/slide219.xml"/><Relationship Id="rId345" Type="http://schemas.openxmlformats.org/officeDocument/2006/relationships/slide" Target="slides/slide340.xml"/><Relationship Id="rId102" Type="http://schemas.openxmlformats.org/officeDocument/2006/relationships/slide" Target="slides/slide97.xml"/><Relationship Id="rId223" Type="http://schemas.openxmlformats.org/officeDocument/2006/relationships/slide" Target="slides/slide218.xml"/><Relationship Id="rId344" Type="http://schemas.openxmlformats.org/officeDocument/2006/relationships/slide" Target="slides/slide339.xml"/><Relationship Id="rId101" Type="http://schemas.openxmlformats.org/officeDocument/2006/relationships/slide" Target="slides/slide96.xml"/><Relationship Id="rId222" Type="http://schemas.openxmlformats.org/officeDocument/2006/relationships/slide" Target="slides/slide217.xml"/><Relationship Id="rId343" Type="http://schemas.openxmlformats.org/officeDocument/2006/relationships/slide" Target="slides/slide338.xml"/><Relationship Id="rId100" Type="http://schemas.openxmlformats.org/officeDocument/2006/relationships/slide" Target="slides/slide95.xml"/><Relationship Id="rId221" Type="http://schemas.openxmlformats.org/officeDocument/2006/relationships/slide" Target="slides/slide216.xml"/><Relationship Id="rId342" Type="http://schemas.openxmlformats.org/officeDocument/2006/relationships/slide" Target="slides/slide337.xml"/><Relationship Id="rId217" Type="http://schemas.openxmlformats.org/officeDocument/2006/relationships/slide" Target="slides/slide212.xml"/><Relationship Id="rId338" Type="http://schemas.openxmlformats.org/officeDocument/2006/relationships/slide" Target="slides/slide333.xml"/><Relationship Id="rId216" Type="http://schemas.openxmlformats.org/officeDocument/2006/relationships/slide" Target="slides/slide211.xml"/><Relationship Id="rId337" Type="http://schemas.openxmlformats.org/officeDocument/2006/relationships/slide" Target="slides/slide332.xml"/><Relationship Id="rId215" Type="http://schemas.openxmlformats.org/officeDocument/2006/relationships/slide" Target="slides/slide210.xml"/><Relationship Id="rId336" Type="http://schemas.openxmlformats.org/officeDocument/2006/relationships/slide" Target="slides/slide331.xml"/><Relationship Id="rId214" Type="http://schemas.openxmlformats.org/officeDocument/2006/relationships/slide" Target="slides/slide209.xml"/><Relationship Id="rId335" Type="http://schemas.openxmlformats.org/officeDocument/2006/relationships/slide" Target="slides/slide330.xml"/><Relationship Id="rId219" Type="http://schemas.openxmlformats.org/officeDocument/2006/relationships/slide" Target="slides/slide214.xml"/><Relationship Id="rId218" Type="http://schemas.openxmlformats.org/officeDocument/2006/relationships/slide" Target="slides/slide213.xml"/><Relationship Id="rId339" Type="http://schemas.openxmlformats.org/officeDocument/2006/relationships/slide" Target="slides/slide334.xml"/><Relationship Id="rId330" Type="http://schemas.openxmlformats.org/officeDocument/2006/relationships/slide" Target="slides/slide325.xml"/><Relationship Id="rId213" Type="http://schemas.openxmlformats.org/officeDocument/2006/relationships/slide" Target="slides/slide208.xml"/><Relationship Id="rId334" Type="http://schemas.openxmlformats.org/officeDocument/2006/relationships/slide" Target="slides/slide329.xml"/><Relationship Id="rId212" Type="http://schemas.openxmlformats.org/officeDocument/2006/relationships/slide" Target="slides/slide207.xml"/><Relationship Id="rId333" Type="http://schemas.openxmlformats.org/officeDocument/2006/relationships/slide" Target="slides/slide328.xml"/><Relationship Id="rId211" Type="http://schemas.openxmlformats.org/officeDocument/2006/relationships/slide" Target="slides/slide206.xml"/><Relationship Id="rId332" Type="http://schemas.openxmlformats.org/officeDocument/2006/relationships/slide" Target="slides/slide327.xml"/><Relationship Id="rId210" Type="http://schemas.openxmlformats.org/officeDocument/2006/relationships/slide" Target="slides/slide205.xml"/><Relationship Id="rId331" Type="http://schemas.openxmlformats.org/officeDocument/2006/relationships/slide" Target="slides/slide326.xml"/><Relationship Id="rId370" Type="http://schemas.openxmlformats.org/officeDocument/2006/relationships/slide" Target="slides/slide36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369" Type="http://schemas.openxmlformats.org/officeDocument/2006/relationships/slide" Target="slides/slide364.xml"/><Relationship Id="rId126" Type="http://schemas.openxmlformats.org/officeDocument/2006/relationships/slide" Target="slides/slide121.xml"/><Relationship Id="rId247" Type="http://schemas.openxmlformats.org/officeDocument/2006/relationships/slide" Target="slides/slide242.xml"/><Relationship Id="rId368" Type="http://schemas.openxmlformats.org/officeDocument/2006/relationships/slide" Target="slides/slide363.xml"/><Relationship Id="rId121" Type="http://schemas.openxmlformats.org/officeDocument/2006/relationships/slide" Target="slides/slide116.xml"/><Relationship Id="rId242" Type="http://schemas.openxmlformats.org/officeDocument/2006/relationships/slide" Target="slides/slide237.xml"/><Relationship Id="rId363" Type="http://schemas.openxmlformats.org/officeDocument/2006/relationships/slide" Target="slides/slide358.xml"/><Relationship Id="rId120" Type="http://schemas.openxmlformats.org/officeDocument/2006/relationships/slide" Target="slides/slide115.xml"/><Relationship Id="rId241" Type="http://schemas.openxmlformats.org/officeDocument/2006/relationships/slide" Target="slides/slide236.xml"/><Relationship Id="rId362" Type="http://schemas.openxmlformats.org/officeDocument/2006/relationships/slide" Target="slides/slide357.xml"/><Relationship Id="rId240" Type="http://schemas.openxmlformats.org/officeDocument/2006/relationships/slide" Target="slides/slide235.xml"/><Relationship Id="rId361" Type="http://schemas.openxmlformats.org/officeDocument/2006/relationships/slide" Target="slides/slide356.xml"/><Relationship Id="rId360" Type="http://schemas.openxmlformats.org/officeDocument/2006/relationships/slide" Target="slides/slide355.xml"/><Relationship Id="rId125" Type="http://schemas.openxmlformats.org/officeDocument/2006/relationships/slide" Target="slides/slide120.xml"/><Relationship Id="rId246" Type="http://schemas.openxmlformats.org/officeDocument/2006/relationships/slide" Target="slides/slide241.xml"/><Relationship Id="rId367" Type="http://schemas.openxmlformats.org/officeDocument/2006/relationships/slide" Target="slides/slide362.xml"/><Relationship Id="rId124" Type="http://schemas.openxmlformats.org/officeDocument/2006/relationships/slide" Target="slides/slide119.xml"/><Relationship Id="rId245" Type="http://schemas.openxmlformats.org/officeDocument/2006/relationships/slide" Target="slides/slide240.xml"/><Relationship Id="rId366" Type="http://schemas.openxmlformats.org/officeDocument/2006/relationships/slide" Target="slides/slide361.xml"/><Relationship Id="rId123" Type="http://schemas.openxmlformats.org/officeDocument/2006/relationships/slide" Target="slides/slide118.xml"/><Relationship Id="rId244" Type="http://schemas.openxmlformats.org/officeDocument/2006/relationships/slide" Target="slides/slide239.xml"/><Relationship Id="rId365" Type="http://schemas.openxmlformats.org/officeDocument/2006/relationships/slide" Target="slides/slide360.xml"/><Relationship Id="rId122" Type="http://schemas.openxmlformats.org/officeDocument/2006/relationships/slide" Target="slides/slide117.xml"/><Relationship Id="rId243" Type="http://schemas.openxmlformats.org/officeDocument/2006/relationships/slide" Target="slides/slide238.xml"/><Relationship Id="rId364" Type="http://schemas.openxmlformats.org/officeDocument/2006/relationships/slide" Target="slides/slide359.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359" Type="http://schemas.openxmlformats.org/officeDocument/2006/relationships/slide" Target="slides/slide354.xml"/><Relationship Id="rId116" Type="http://schemas.openxmlformats.org/officeDocument/2006/relationships/slide" Target="slides/slide111.xml"/><Relationship Id="rId237" Type="http://schemas.openxmlformats.org/officeDocument/2006/relationships/slide" Target="slides/slide232.xml"/><Relationship Id="rId358" Type="http://schemas.openxmlformats.org/officeDocument/2006/relationships/slide" Target="slides/slide353.xml"/><Relationship Id="rId115" Type="http://schemas.openxmlformats.org/officeDocument/2006/relationships/slide" Target="slides/slide110.xml"/><Relationship Id="rId236" Type="http://schemas.openxmlformats.org/officeDocument/2006/relationships/slide" Target="slides/slide231.xml"/><Relationship Id="rId357" Type="http://schemas.openxmlformats.org/officeDocument/2006/relationships/slide" Target="slides/slide352.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352" Type="http://schemas.openxmlformats.org/officeDocument/2006/relationships/slide" Target="slides/slide347.xml"/><Relationship Id="rId230" Type="http://schemas.openxmlformats.org/officeDocument/2006/relationships/slide" Target="slides/slide225.xml"/><Relationship Id="rId351" Type="http://schemas.openxmlformats.org/officeDocument/2006/relationships/slide" Target="slides/slide346.xml"/><Relationship Id="rId350" Type="http://schemas.openxmlformats.org/officeDocument/2006/relationships/slide" Target="slides/slide345.xml"/><Relationship Id="rId114" Type="http://schemas.openxmlformats.org/officeDocument/2006/relationships/slide" Target="slides/slide109.xml"/><Relationship Id="rId235" Type="http://schemas.openxmlformats.org/officeDocument/2006/relationships/slide" Target="slides/slide230.xml"/><Relationship Id="rId356" Type="http://schemas.openxmlformats.org/officeDocument/2006/relationships/slide" Target="slides/slide351.xml"/><Relationship Id="rId113" Type="http://schemas.openxmlformats.org/officeDocument/2006/relationships/slide" Target="slides/slide108.xml"/><Relationship Id="rId234" Type="http://schemas.openxmlformats.org/officeDocument/2006/relationships/slide" Target="slides/slide229.xml"/><Relationship Id="rId355" Type="http://schemas.openxmlformats.org/officeDocument/2006/relationships/slide" Target="slides/slide350.xml"/><Relationship Id="rId112" Type="http://schemas.openxmlformats.org/officeDocument/2006/relationships/slide" Target="slides/slide107.xml"/><Relationship Id="rId233" Type="http://schemas.openxmlformats.org/officeDocument/2006/relationships/slide" Target="slides/slide228.xml"/><Relationship Id="rId354" Type="http://schemas.openxmlformats.org/officeDocument/2006/relationships/slide" Target="slides/slide349.xml"/><Relationship Id="rId111" Type="http://schemas.openxmlformats.org/officeDocument/2006/relationships/slide" Target="slides/slide106.xml"/><Relationship Id="rId232" Type="http://schemas.openxmlformats.org/officeDocument/2006/relationships/slide" Target="slides/slide227.xml"/><Relationship Id="rId353" Type="http://schemas.openxmlformats.org/officeDocument/2006/relationships/slide" Target="slides/slide348.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306" Type="http://schemas.openxmlformats.org/officeDocument/2006/relationships/slide" Target="slides/slide301.xml"/><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327" Type="http://schemas.openxmlformats.org/officeDocument/2006/relationships/slide" Target="slides/slide322.xml"/><Relationship Id="rId205" Type="http://schemas.openxmlformats.org/officeDocument/2006/relationships/slide" Target="slides/slide200.xml"/><Relationship Id="rId326" Type="http://schemas.openxmlformats.org/officeDocument/2006/relationships/slide" Target="slides/slide321.xml"/><Relationship Id="rId204" Type="http://schemas.openxmlformats.org/officeDocument/2006/relationships/slide" Target="slides/slide199.xml"/><Relationship Id="rId325" Type="http://schemas.openxmlformats.org/officeDocument/2006/relationships/slide" Target="slides/slide320.xml"/><Relationship Id="rId203" Type="http://schemas.openxmlformats.org/officeDocument/2006/relationships/slide" Target="slides/slide198.xml"/><Relationship Id="rId324" Type="http://schemas.openxmlformats.org/officeDocument/2006/relationships/slide" Target="slides/slide319.xml"/><Relationship Id="rId209" Type="http://schemas.openxmlformats.org/officeDocument/2006/relationships/slide" Target="slides/slide204.xml"/><Relationship Id="rId208" Type="http://schemas.openxmlformats.org/officeDocument/2006/relationships/slide" Target="slides/slide203.xml"/><Relationship Id="rId329" Type="http://schemas.openxmlformats.org/officeDocument/2006/relationships/slide" Target="slides/slide324.xml"/><Relationship Id="rId207" Type="http://schemas.openxmlformats.org/officeDocument/2006/relationships/slide" Target="slides/slide202.xml"/><Relationship Id="rId328" Type="http://schemas.openxmlformats.org/officeDocument/2006/relationships/slide" Target="slides/slide323.xml"/><Relationship Id="rId202" Type="http://schemas.openxmlformats.org/officeDocument/2006/relationships/slide" Target="slides/slide197.xml"/><Relationship Id="rId323" Type="http://schemas.openxmlformats.org/officeDocument/2006/relationships/slide" Target="slides/slide318.xml"/><Relationship Id="rId201" Type="http://schemas.openxmlformats.org/officeDocument/2006/relationships/slide" Target="slides/slide196.xml"/><Relationship Id="rId322" Type="http://schemas.openxmlformats.org/officeDocument/2006/relationships/slide" Target="slides/slide317.xml"/><Relationship Id="rId200" Type="http://schemas.openxmlformats.org/officeDocument/2006/relationships/slide" Target="slides/slide195.xml"/><Relationship Id="rId321" Type="http://schemas.openxmlformats.org/officeDocument/2006/relationships/slide" Target="slides/slide316.xml"/><Relationship Id="rId320" Type="http://schemas.openxmlformats.org/officeDocument/2006/relationships/slide" Target="slides/slide315.xml"/><Relationship Id="rId316" Type="http://schemas.openxmlformats.org/officeDocument/2006/relationships/slide" Target="slides/slide311.xml"/><Relationship Id="rId315" Type="http://schemas.openxmlformats.org/officeDocument/2006/relationships/slide" Target="slides/slide310.xml"/><Relationship Id="rId314" Type="http://schemas.openxmlformats.org/officeDocument/2006/relationships/slide" Target="slides/slide309.xml"/><Relationship Id="rId313" Type="http://schemas.openxmlformats.org/officeDocument/2006/relationships/slide" Target="slides/slide308.xml"/><Relationship Id="rId319" Type="http://schemas.openxmlformats.org/officeDocument/2006/relationships/slide" Target="slides/slide314.xml"/><Relationship Id="rId318" Type="http://schemas.openxmlformats.org/officeDocument/2006/relationships/slide" Target="slides/slide313.xml"/><Relationship Id="rId317" Type="http://schemas.openxmlformats.org/officeDocument/2006/relationships/slide" Target="slides/slide312.xml"/><Relationship Id="rId312" Type="http://schemas.openxmlformats.org/officeDocument/2006/relationships/slide" Target="slides/slide307.xml"/><Relationship Id="rId311" Type="http://schemas.openxmlformats.org/officeDocument/2006/relationships/slide" Target="slides/slide306.xml"/><Relationship Id="rId310" Type="http://schemas.openxmlformats.org/officeDocument/2006/relationships/slide" Target="slides/slide3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e88f59195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e88f591959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3" name="Google Shape;1413;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0" name="Google Shape;1420;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4" name="Google Shape;1454;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8ca492a59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g28ca492a597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3f82bcd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83f82bcd2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3" name="Google Shape;1473;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9" name="Google Shape;1479;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1" name="Google Shape;1491;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p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3" name="Google Shape;1513;p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9" name="Google Shape;1519;p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2" name="Google Shape;1532;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9" name="Google Shape;1539;p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6" name="Google Shape;1546;p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p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6" name="Google Shape;1566;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7" name="Google Shape;1587;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8" name="Google Shape;1608;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5" name="Google Shape;1615;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0" name="Google Shape;1630;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7" name="Google Shape;1637;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3" name="Google Shape;1643;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9" name="Google Shape;1649;p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5" name="Google Shape;1655;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1" name="Google Shape;1661;p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p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p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1" name="Google Shape;1681;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4" name="Google Shape;1704;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9" name="Google Shape;1719;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4" name="Google Shape;1734;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6" name="Google Shape;1746;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4" name="Google Shape;1764;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1" name="Google Shape;1771;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1" name="Google Shape;1791;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7" name="Google Shape;1817;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1" name="Google Shape;1831;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5" name="Google Shape;1845;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3" name="Google Shape;1853;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1" name="Google Shape;1861;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1" name="Google Shape;1881;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p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4" name="Google Shape;1894;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1" name="Google Shape;1901;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8" name="Google Shape;1908;p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6" name="Google Shape;1916;p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3" name="Google Shape;1923;p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9" name="Google Shape;1929;p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5" name="Google Shape;1935;p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1" name="Google Shape;1941;p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8" name="Google Shape;1948;p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p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2" name="Google Shape;1962;p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9" name="Google Shape;1969;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6" name="Google Shape;1976;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3" name="Google Shape;1983;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5" name="Google Shape;1995;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2" name="Google Shape;2002;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9" name="Google Shape;2009;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5" name="Google Shape;2015;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1" name="Google Shape;2021;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7" name="Google Shape;2027;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4" name="Google Shape;2034;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1" name="Google Shape;2041;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7" name="Google Shape;2047;p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9" name="Google Shape;2059;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p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4" name="Google Shape;2074;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0" name="Google Shape;2080;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8" name="Google Shape;2088;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4" name="Google Shape;2094;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0" name="Google Shape;2100;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6" name="Google Shape;2106;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2" name="Google Shape;2112;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3" name="Google Shape;2133;p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9da4084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89da4084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p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7" name="Google Shape;2147;p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3" name="Google Shape;2153;p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1" name="Google Shape;2161;p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p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5" name="Google Shape;2175;p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1" name="Google Shape;2181;p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7" name="Google Shape;2187;p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4" name="Google Shape;2194;p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p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8" name="Google Shape;2208;p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5" name="Google Shape;2215;p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2" name="Google Shape;2222;p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9" name="Google Shape;2229;p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p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6" name="Google Shape;2236;p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p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p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1" name="Google Shape;2261;p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7" name="Google Shape;2267;p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4" name="Google Shape;2274;p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2" name="Google Shape;2282;p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8" name="Google Shape;2288;p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p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4" name="Google Shape;2294;p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p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6" name="Google Shape;2306;p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2" name="Google Shape;2312;p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8" name="Google Shape;2318;p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4" name="Google Shape;2324;p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0" name="Google Shape;2330;p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6" name="Google Shape;2336;p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2" name="Google Shape;2342;p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8" name="Google Shape;2348;p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2" name="Google Shape;2362;p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p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0" name="Google Shape;2370;p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6" name="Google Shape;2376;p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2" name="Google Shape;2382;p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9" name="Google Shape;2389;p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p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p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2" name="Google Shape;2402;p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9" name="Google Shape;2409;p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p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5" name="Google Shape;2415;p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1" name="Google Shape;2421;p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7" name="Google Shape;2427;p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6" name="Google Shape;2436;p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2" name="Google Shape;2442;p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p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8" name="Google Shape;2448;p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4" name="Google Shape;2454;p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p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0" name="Google Shape;2460;p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6" name="Google Shape;2466;p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2" name="Google Shape;2472;p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8" name="Google Shape;2478;p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5" name="Google Shape;2485;p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2" name="Google Shape;2492;p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p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8" name="Google Shape;2498;p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4" name="Google Shape;2504;p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p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0" name="Google Shape;2510;p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6" name="Google Shape;2516;p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2" name="Google Shape;2522;p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8" name="Google Shape;2528;p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5" name="Google Shape;2535;p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p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1" name="Google Shape;2541;p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7" name="Google Shape;2547;p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4" name="Google Shape;2554;p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0" name="Google Shape;2560;p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6" name="Google Shape;2566;p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p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2" name="Google Shape;2572;p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8" name="Google Shape;2578;p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4" name="Google Shape;2584;p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0" name="Google Shape;2590;p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6" name="Google Shape;2596;p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p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2" name="Google Shape;2602;p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8" name="Google Shape;2608;p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p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4" name="Google Shape;2614;p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p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0" name="Google Shape;2620;p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p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6" name="Google Shape;2626;p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p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2" name="Google Shape;2632;p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8" name="Google Shape;2638;p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p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4" name="Google Shape;2644;p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0" name="Google Shape;2650;p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9da4084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89da40846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9da4084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89da40846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9da4084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89da40846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9da4084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89da40846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7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77"/>
          <p:cNvGrpSpPr/>
          <p:nvPr/>
        </p:nvGrpSpPr>
        <p:grpSpPr>
          <a:xfrm>
            <a:off x="830392" y="1191256"/>
            <a:ext cx="745763" cy="45826"/>
            <a:chOff x="4580561" y="2589004"/>
            <a:chExt cx="1064464" cy="25200"/>
          </a:xfrm>
        </p:grpSpPr>
        <p:sp>
          <p:nvSpPr>
            <p:cNvPr id="12" name="Google Shape;12;p37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7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7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7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86"/>
          <p:cNvGrpSpPr/>
          <p:nvPr/>
        </p:nvGrpSpPr>
        <p:grpSpPr>
          <a:xfrm>
            <a:off x="830392" y="4169130"/>
            <a:ext cx="745763" cy="45826"/>
            <a:chOff x="4580561" y="2589004"/>
            <a:chExt cx="1064464" cy="25200"/>
          </a:xfrm>
        </p:grpSpPr>
        <p:sp>
          <p:nvSpPr>
            <p:cNvPr id="75" name="Google Shape;75;p38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8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8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38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8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8"/>
          <p:cNvGrpSpPr/>
          <p:nvPr/>
        </p:nvGrpSpPr>
        <p:grpSpPr>
          <a:xfrm>
            <a:off x="830392" y="1191256"/>
            <a:ext cx="745763" cy="45826"/>
            <a:chOff x="4580561" y="2589004"/>
            <a:chExt cx="1064464" cy="25200"/>
          </a:xfrm>
        </p:grpSpPr>
        <p:sp>
          <p:nvSpPr>
            <p:cNvPr id="20" name="Google Shape;20;p37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79"/>
          <p:cNvGrpSpPr/>
          <p:nvPr/>
        </p:nvGrpSpPr>
        <p:grpSpPr>
          <a:xfrm>
            <a:off x="830392" y="1191256"/>
            <a:ext cx="745763" cy="45826"/>
            <a:chOff x="4580561" y="2589004"/>
            <a:chExt cx="1064464" cy="25200"/>
          </a:xfrm>
        </p:grpSpPr>
        <p:sp>
          <p:nvSpPr>
            <p:cNvPr id="27" name="Google Shape;27;p37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7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7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7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8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80"/>
          <p:cNvGrpSpPr/>
          <p:nvPr/>
        </p:nvGrpSpPr>
        <p:grpSpPr>
          <a:xfrm>
            <a:off x="830392" y="1191256"/>
            <a:ext cx="745763" cy="45826"/>
            <a:chOff x="4580561" y="2589004"/>
            <a:chExt cx="1064464" cy="25200"/>
          </a:xfrm>
        </p:grpSpPr>
        <p:sp>
          <p:nvSpPr>
            <p:cNvPr id="34" name="Google Shape;34;p38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8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8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8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8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8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81"/>
          <p:cNvGrpSpPr/>
          <p:nvPr/>
        </p:nvGrpSpPr>
        <p:grpSpPr>
          <a:xfrm>
            <a:off x="830392" y="1191256"/>
            <a:ext cx="745763" cy="45826"/>
            <a:chOff x="4580561" y="2589004"/>
            <a:chExt cx="1064464" cy="25200"/>
          </a:xfrm>
        </p:grpSpPr>
        <p:sp>
          <p:nvSpPr>
            <p:cNvPr id="43" name="Google Shape;43;p38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8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8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38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8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82"/>
          <p:cNvGrpSpPr/>
          <p:nvPr/>
        </p:nvGrpSpPr>
        <p:grpSpPr>
          <a:xfrm>
            <a:off x="830392" y="1191256"/>
            <a:ext cx="745763" cy="45826"/>
            <a:chOff x="4580561" y="2589004"/>
            <a:chExt cx="1064464" cy="25200"/>
          </a:xfrm>
        </p:grpSpPr>
        <p:sp>
          <p:nvSpPr>
            <p:cNvPr id="50" name="Google Shape;50;p38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8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38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3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83"/>
          <p:cNvGrpSpPr/>
          <p:nvPr/>
        </p:nvGrpSpPr>
        <p:grpSpPr>
          <a:xfrm>
            <a:off x="830392" y="4169130"/>
            <a:ext cx="745763" cy="45826"/>
            <a:chOff x="4580561" y="2589004"/>
            <a:chExt cx="1064464" cy="25200"/>
          </a:xfrm>
        </p:grpSpPr>
        <p:sp>
          <p:nvSpPr>
            <p:cNvPr id="57" name="Google Shape;57;p38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8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8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8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84"/>
          <p:cNvGrpSpPr/>
          <p:nvPr/>
        </p:nvGrpSpPr>
        <p:grpSpPr>
          <a:xfrm>
            <a:off x="830392" y="1191256"/>
            <a:ext cx="745763" cy="45826"/>
            <a:chOff x="4580561" y="2589004"/>
            <a:chExt cx="1064464" cy="25200"/>
          </a:xfrm>
        </p:grpSpPr>
        <p:sp>
          <p:nvSpPr>
            <p:cNvPr id="64" name="Google Shape;64;p38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8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8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38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8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3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8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3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2.png"/><Relationship Id="rId4" Type="http://schemas.openxmlformats.org/officeDocument/2006/relationships/image" Target="../media/image8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7.png"/><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8.png"/><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9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0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1.png"/><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9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9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0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ode.visualstudio.com/" TargetMode="External"/><Relationship Id="rId4" Type="http://schemas.openxmlformats.org/officeDocument/2006/relationships/hyperlink" Target="https://code.visualstudio.com/" TargetMode="External"/><Relationship Id="rId5"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0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0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1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nodejs.org/en/download"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1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1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4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2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1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2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3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5.png"/><Relationship Id="rId4" Type="http://schemas.openxmlformats.org/officeDocument/2006/relationships/image" Target="../media/image12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3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3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3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34.png"/><Relationship Id="rId4" Type="http://schemas.openxmlformats.org/officeDocument/2006/relationships/image" Target="../media/image138.png"/><Relationship Id="rId5" Type="http://schemas.openxmlformats.org/officeDocument/2006/relationships/image" Target="../media/image14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35.png"/><Relationship Id="rId4" Type="http://schemas.openxmlformats.org/officeDocument/2006/relationships/image" Target="../media/image18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36.png"/><Relationship Id="rId4" Type="http://schemas.openxmlformats.org/officeDocument/2006/relationships/image" Target="../media/image14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72.png"/><Relationship Id="rId4" Type="http://schemas.openxmlformats.org/officeDocument/2006/relationships/image" Target="../media/image141.png"/><Relationship Id="rId5" Type="http://schemas.openxmlformats.org/officeDocument/2006/relationships/image" Target="../media/image14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46.png"/><Relationship Id="rId4" Type="http://schemas.openxmlformats.org/officeDocument/2006/relationships/image" Target="../media/image14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4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4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5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5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52.png"/><Relationship Id="rId4" Type="http://schemas.openxmlformats.org/officeDocument/2006/relationships/image" Target="../media/image15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5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4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59.png"/><Relationship Id="rId4" Type="http://schemas.openxmlformats.org/officeDocument/2006/relationships/image" Target="../media/image15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8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5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67.png"/><Relationship Id="rId4" Type="http://schemas.openxmlformats.org/officeDocument/2006/relationships/image" Target="../media/image16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6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6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6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6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16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5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6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66.png"/><Relationship Id="rId4" Type="http://schemas.openxmlformats.org/officeDocument/2006/relationships/image" Target="../media/image24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8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1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7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17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7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7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8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1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17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19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82.png"/><Relationship Id="rId4" Type="http://schemas.openxmlformats.org/officeDocument/2006/relationships/image" Target="../media/image18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23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87.png"/><Relationship Id="rId4" Type="http://schemas.openxmlformats.org/officeDocument/2006/relationships/image" Target="../media/image20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92.png"/><Relationship Id="rId4" Type="http://schemas.openxmlformats.org/officeDocument/2006/relationships/image" Target="../media/image19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189.png"/><Relationship Id="rId4" Type="http://schemas.openxmlformats.org/officeDocument/2006/relationships/image" Target="../media/image19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20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3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196.png"/><Relationship Id="rId4" Type="http://schemas.openxmlformats.org/officeDocument/2006/relationships/image" Target="../media/image19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195.png"/><Relationship Id="rId4" Type="http://schemas.openxmlformats.org/officeDocument/2006/relationships/image" Target="../media/image20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19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20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20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20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2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image" Target="../media/image19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20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21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20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20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249.png"/><Relationship Id="rId4" Type="http://schemas.openxmlformats.org/officeDocument/2006/relationships/image" Target="../media/image21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214.png"/><Relationship Id="rId4" Type="http://schemas.openxmlformats.org/officeDocument/2006/relationships/image" Target="../media/image21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22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215.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21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22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21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 Id="rId3" Type="http://schemas.openxmlformats.org/officeDocument/2006/relationships/image" Target="../media/image218.png"/><Relationship Id="rId4" Type="http://schemas.openxmlformats.org/officeDocument/2006/relationships/image" Target="../media/image21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22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27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21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277.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226.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23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 Id="rId3" Type="http://schemas.openxmlformats.org/officeDocument/2006/relationships/image" Target="../media/image23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 Id="rId3" Type="http://schemas.openxmlformats.org/officeDocument/2006/relationships/image" Target="../media/image25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 Id="rId3" Type="http://schemas.openxmlformats.org/officeDocument/2006/relationships/image" Target="../media/image2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22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 Id="rId3" Type="http://schemas.openxmlformats.org/officeDocument/2006/relationships/image" Target="../media/image22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 Id="rId3" Type="http://schemas.openxmlformats.org/officeDocument/2006/relationships/image" Target="../media/image224.png"/><Relationship Id="rId4" Type="http://schemas.openxmlformats.org/officeDocument/2006/relationships/image" Target="../media/image225.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 Id="rId3" Type="http://schemas.openxmlformats.org/officeDocument/2006/relationships/image" Target="../media/image2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24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 Id="rId3" Type="http://schemas.openxmlformats.org/officeDocument/2006/relationships/image" Target="../media/image23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 Id="rId3" Type="http://schemas.openxmlformats.org/officeDocument/2006/relationships/image" Target="../media/image23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 Id="rId3" Type="http://schemas.openxmlformats.org/officeDocument/2006/relationships/image" Target="../media/image23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 Id="rId3" Type="http://schemas.openxmlformats.org/officeDocument/2006/relationships/image" Target="../media/image2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 Id="rId3" Type="http://schemas.openxmlformats.org/officeDocument/2006/relationships/image" Target="../media/image23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 Id="rId3" Type="http://schemas.openxmlformats.org/officeDocument/2006/relationships/image" Target="../media/image260.png"/><Relationship Id="rId4" Type="http://schemas.openxmlformats.org/officeDocument/2006/relationships/image" Target="../media/image26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 Id="rId3" Type="http://schemas.openxmlformats.org/officeDocument/2006/relationships/image" Target="../media/image240.png"/><Relationship Id="rId4" Type="http://schemas.openxmlformats.org/officeDocument/2006/relationships/image" Target="../media/image24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 Id="rId3" Type="http://schemas.openxmlformats.org/officeDocument/2006/relationships/image" Target="../media/image24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 Id="rId3" Type="http://schemas.openxmlformats.org/officeDocument/2006/relationships/image" Target="../media/image239.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 Id="rId3" Type="http://schemas.openxmlformats.org/officeDocument/2006/relationships/image" Target="../media/image2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5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 Id="rId3" Type="http://schemas.openxmlformats.org/officeDocument/2006/relationships/image" Target="../media/image273.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 Id="rId3" Type="http://schemas.openxmlformats.org/officeDocument/2006/relationships/image" Target="../media/image24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 Id="rId3" Type="http://schemas.openxmlformats.org/officeDocument/2006/relationships/image" Target="../media/image24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 Id="rId3" Type="http://schemas.openxmlformats.org/officeDocument/2006/relationships/image" Target="../media/image263.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 Id="rId3" Type="http://schemas.openxmlformats.org/officeDocument/2006/relationships/image" Target="../media/image247.png"/><Relationship Id="rId4" Type="http://schemas.openxmlformats.org/officeDocument/2006/relationships/image" Target="../media/image25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 Id="rId3" Type="http://schemas.openxmlformats.org/officeDocument/2006/relationships/image" Target="../media/image276.png"/><Relationship Id="rId4" Type="http://schemas.openxmlformats.org/officeDocument/2006/relationships/image" Target="../media/image25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 Id="rId3" Type="http://schemas.openxmlformats.org/officeDocument/2006/relationships/image" Target="../media/image251.png"/><Relationship Id="rId4" Type="http://schemas.openxmlformats.org/officeDocument/2006/relationships/image" Target="../media/image256.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 Id="rId3" Type="http://schemas.openxmlformats.org/officeDocument/2006/relationships/image" Target="../media/image255.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 Id="rId3" Type="http://schemas.openxmlformats.org/officeDocument/2006/relationships/image" Target="../media/image2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1.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 Id="rId3" Type="http://schemas.openxmlformats.org/officeDocument/2006/relationships/image" Target="../media/image252.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 Id="rId3" Type="http://schemas.openxmlformats.org/officeDocument/2006/relationships/image" Target="../media/image25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 Id="rId3" Type="http://schemas.openxmlformats.org/officeDocument/2006/relationships/image" Target="../media/image261.png"/><Relationship Id="rId4" Type="http://schemas.openxmlformats.org/officeDocument/2006/relationships/image" Target="../media/image258.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 Id="rId3" Type="http://schemas.openxmlformats.org/officeDocument/2006/relationships/image" Target="../media/image259.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 Id="rId3" Type="http://schemas.openxmlformats.org/officeDocument/2006/relationships/image" Target="../media/image26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 Id="rId3" Type="http://schemas.openxmlformats.org/officeDocument/2006/relationships/image" Target="../media/image2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 Id="rId3" Type="http://schemas.openxmlformats.org/officeDocument/2006/relationships/image" Target="../media/image274.png"/><Relationship Id="rId4" Type="http://schemas.openxmlformats.org/officeDocument/2006/relationships/image" Target="../media/image270.png"/><Relationship Id="rId5" Type="http://schemas.openxmlformats.org/officeDocument/2006/relationships/image" Target="../media/image267.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1.xml"/><Relationship Id="rId3" Type="http://schemas.openxmlformats.org/officeDocument/2006/relationships/image" Target="../media/image268.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2.xml"/><Relationship Id="rId3" Type="http://schemas.openxmlformats.org/officeDocument/2006/relationships/image" Target="../media/image271.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9.xml"/><Relationship Id="rId3" Type="http://schemas.openxmlformats.org/officeDocument/2006/relationships/image" Target="../media/image2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2.xml"/><Relationship Id="rId3" Type="http://schemas.openxmlformats.org/officeDocument/2006/relationships/image" Target="../media/image269.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2.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5.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8.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3.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8.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42" name="Google Shape;142;p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374151"/>
              </a:buClr>
              <a:buSzPts val="1400"/>
              <a:buFont typeface="Roboto"/>
              <a:buAutoNum type="arabicPeriod" startAt="4"/>
            </a:pPr>
            <a:r>
              <a:rPr b="1" lang="en" sz="1400">
                <a:solidFill>
                  <a:srgbClr val="374151"/>
                </a:solidFill>
                <a:highlight>
                  <a:schemeClr val="lt1"/>
                </a:highlight>
                <a:latin typeface="Roboto"/>
                <a:ea typeface="Roboto"/>
                <a:cs typeface="Roboto"/>
                <a:sym typeface="Roboto"/>
              </a:rPr>
              <a:t>DOM Manipulation:</a:t>
            </a:r>
            <a:r>
              <a:rPr lang="en" sz="1400">
                <a:solidFill>
                  <a:srgbClr val="374151"/>
                </a:solidFill>
                <a:highlight>
                  <a:schemeClr val="lt1"/>
                </a:highlight>
                <a:latin typeface="Roboto"/>
                <a:ea typeface="Roboto"/>
                <a:cs typeface="Roboto"/>
                <a:sym typeface="Roboto"/>
              </a:rPr>
              <a:t> The Document Object Model (DOM) represents the structure of a webpage. JavaScript provides the ability to access, manipulate, and modify the DOM, enabling dynamic content updates.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b="1" lang="en" sz="1400">
                <a:solidFill>
                  <a:srgbClr val="374151"/>
                </a:solidFill>
                <a:highlight>
                  <a:schemeClr val="lt1"/>
                </a:highlight>
                <a:latin typeface="Roboto"/>
                <a:ea typeface="Roboto"/>
                <a:cs typeface="Roboto"/>
                <a:sym typeface="Roboto"/>
              </a:rPr>
              <a:t>Form Validation: </a:t>
            </a:r>
            <a:r>
              <a:rPr lang="en" sz="1400">
                <a:solidFill>
                  <a:srgbClr val="374151"/>
                </a:solidFill>
                <a:highlight>
                  <a:schemeClr val="lt1"/>
                </a:highlight>
                <a:latin typeface="Roboto"/>
                <a:ea typeface="Roboto"/>
                <a:cs typeface="Roboto"/>
                <a:sym typeface="Roboto"/>
              </a:rPr>
              <a:t>JavaScript can validate user inputs in forms before they're submitted to a server, providing instant feedback to users.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b="1" lang="en" sz="1400">
                <a:solidFill>
                  <a:srgbClr val="374151"/>
                </a:solidFill>
                <a:highlight>
                  <a:schemeClr val="lt1"/>
                </a:highlight>
                <a:latin typeface="Roboto"/>
                <a:ea typeface="Roboto"/>
                <a:cs typeface="Roboto"/>
                <a:sym typeface="Roboto"/>
              </a:rPr>
              <a:t>Browsers Compatibility: </a:t>
            </a:r>
            <a:r>
              <a:rPr lang="en" sz="1400">
                <a:solidFill>
                  <a:srgbClr val="374151"/>
                </a:solidFill>
                <a:highlight>
                  <a:schemeClr val="lt1"/>
                </a:highlight>
                <a:latin typeface="Roboto"/>
                <a:ea typeface="Roboto"/>
                <a:cs typeface="Roboto"/>
                <a:sym typeface="Roboto"/>
              </a:rPr>
              <a:t>JavaScript is supported by all modern web browsers, making it a versatile choice for building cross-platform applications.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b="1" lang="en" sz="1400">
                <a:solidFill>
                  <a:srgbClr val="374151"/>
                </a:solidFill>
                <a:highlight>
                  <a:schemeClr val="lt1"/>
                </a:highlight>
                <a:latin typeface="Roboto"/>
                <a:ea typeface="Roboto"/>
                <a:cs typeface="Roboto"/>
                <a:sym typeface="Roboto"/>
              </a:rPr>
              <a:t>Server-Side Development:</a:t>
            </a:r>
            <a:r>
              <a:rPr lang="en" sz="1400">
                <a:solidFill>
                  <a:srgbClr val="374151"/>
                </a:solidFill>
                <a:highlight>
                  <a:schemeClr val="lt1"/>
                </a:highlight>
                <a:latin typeface="Roboto"/>
                <a:ea typeface="Roboto"/>
                <a:cs typeface="Roboto"/>
                <a:sym typeface="Roboto"/>
              </a:rPr>
              <a:t> While JavaScript is primarily known for client-side scripting, it's also used on the server side. Technologies like Node.js enable developers to use JavaScript for building server applications, handling network requests, and managing databases.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76" name="Google Shape;776;p9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4"/>
            </a:pPr>
            <a:r>
              <a:rPr lang="en" sz="1400">
                <a:solidFill>
                  <a:srgbClr val="374151"/>
                </a:solidFill>
                <a:highlight>
                  <a:schemeClr val="lt1"/>
                </a:highlight>
                <a:latin typeface="Roboto"/>
                <a:ea typeface="Roboto"/>
                <a:cs typeface="Roboto"/>
                <a:sym typeface="Roboto"/>
              </a:rPr>
              <a:t>Avoid Global Variables: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Minimize the use of global variables to prevent naming conflicts and unintended side effects.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Use modules or closures to encapsulate and manage data.</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lang="en" sz="1400">
                <a:solidFill>
                  <a:srgbClr val="374151"/>
                </a:solidFill>
                <a:highlight>
                  <a:schemeClr val="lt1"/>
                </a:highlight>
                <a:latin typeface="Roboto"/>
                <a:ea typeface="Roboto"/>
                <a:cs typeface="Roboto"/>
                <a:sym typeface="Roboto"/>
              </a:rPr>
              <a:t>Use Constants for Magic Numbers: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Replace magic numbers (hardcoded numerical values) with named constants.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Constants provide context and make code more maintainable.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782" name="Google Shape;782;p97"/>
          <p:cNvSpPr txBox="1"/>
          <p:nvPr>
            <p:ph idx="1" type="body"/>
          </p:nvPr>
        </p:nvSpPr>
        <p:spPr>
          <a:xfrm>
            <a:off x="729450" y="13859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Exercise: Calculator Functions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simple calculator program with four basic arithmetic operations: addition, subtraction, multiplication, and division. You will declare and invoke functions for each operation.</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Declare Functions: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four separate functions, one for each arithmetic operation: </a:t>
            </a:r>
            <a:r>
              <a:rPr lang="en" sz="1250">
                <a:solidFill>
                  <a:srgbClr val="374151"/>
                </a:solidFill>
                <a:highlight>
                  <a:schemeClr val="lt1"/>
                </a:highlight>
                <a:latin typeface="Courier New"/>
                <a:ea typeface="Courier New"/>
                <a:cs typeface="Courier New"/>
                <a:sym typeface="Courier New"/>
              </a:rPr>
              <a:t>add</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subtract</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multiply</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divide</a:t>
            </a:r>
            <a:r>
              <a:rPr lang="en" sz="1400">
                <a:solidFill>
                  <a:srgbClr val="374151"/>
                </a:solidFill>
                <a:highlight>
                  <a:schemeClr val="lt1"/>
                </a:highlight>
                <a:latin typeface="Roboto"/>
                <a:ea typeface="Roboto"/>
                <a:cs typeface="Roboto"/>
                <a:sym typeface="Roboto"/>
              </a:rPr>
              <a:t>. Each function should take two parameters (two numbers) and return the result of the operation.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788" name="Google Shape;788;p9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Invoke Functions: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Call each function with different sets of numbers to perform the corresponding arithmetic operations.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Print the Results: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the results of each operation, indicating which operation was performed.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794" name="Google Shape;794;p9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Exercise: Calculate Area and Perimeter</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calculates the area and perimeter of different geometric shapes: a rectangle and a circle. You will declare and invoke functions for each calculation.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Functions:</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Declare two functions: </a:t>
            </a:r>
            <a:r>
              <a:rPr lang="en" sz="1250">
                <a:solidFill>
                  <a:srgbClr val="374151"/>
                </a:solidFill>
                <a:highlight>
                  <a:schemeClr val="lt1"/>
                </a:highlight>
                <a:latin typeface="Courier New"/>
                <a:ea typeface="Courier New"/>
                <a:cs typeface="Courier New"/>
                <a:sym typeface="Courier New"/>
              </a:rPr>
              <a:t>calculateRectangleArea</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calculateRectanglePerimeter</a:t>
            </a:r>
            <a:r>
              <a:rPr lang="en" sz="1400">
                <a:solidFill>
                  <a:srgbClr val="374151"/>
                </a:solidFill>
                <a:highlight>
                  <a:schemeClr val="lt1"/>
                </a:highlight>
                <a:latin typeface="Roboto"/>
                <a:ea typeface="Roboto"/>
                <a:cs typeface="Roboto"/>
                <a:sym typeface="Roboto"/>
              </a:rPr>
              <a:t>. These functions should take two parameters (length and width) and return the area and perimeter of a rectangle, respectively.</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Declare two functions: </a:t>
            </a:r>
            <a:r>
              <a:rPr lang="en" sz="1250">
                <a:solidFill>
                  <a:srgbClr val="374151"/>
                </a:solidFill>
                <a:highlight>
                  <a:schemeClr val="lt1"/>
                </a:highlight>
                <a:latin typeface="Courier New"/>
                <a:ea typeface="Courier New"/>
                <a:cs typeface="Courier New"/>
                <a:sym typeface="Courier New"/>
              </a:rPr>
              <a:t>calculateCircleArea</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calculateCircleCircumference</a:t>
            </a:r>
            <a:r>
              <a:rPr lang="en" sz="1400">
                <a:solidFill>
                  <a:srgbClr val="374151"/>
                </a:solidFill>
                <a:highlight>
                  <a:schemeClr val="lt1"/>
                </a:highlight>
                <a:latin typeface="Roboto"/>
                <a:ea typeface="Roboto"/>
                <a:cs typeface="Roboto"/>
                <a:sym typeface="Roboto"/>
              </a:rPr>
              <a:t>. These functions should take one parameter (the radius) and return the area and circumference (perimeter) of a circle, respectively.</a:t>
            </a:r>
            <a:endParaRPr sz="1300">
              <a:highlight>
                <a:schemeClr val="lt1"/>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800" name="Google Shape;800;p10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Invoke Functions: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Call the rectangle functions with different sets of length and width values.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Call the circle functions with different radius values.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Print the Results: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Print the calculated area and perimeter (circumference) for each shape, indicating which calculation was performed.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806" name="Google Shape;806;p10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Exercise: Calculate Discounts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calculates the discounted price of a product based on different discount percentages. You will use both named function expressions and anonymous functions.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Named Function Expression:</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Declare a named function expression </a:t>
            </a:r>
            <a:r>
              <a:rPr lang="en" sz="1250">
                <a:solidFill>
                  <a:srgbClr val="374151"/>
                </a:solidFill>
                <a:highlight>
                  <a:schemeClr val="lt1"/>
                </a:highlight>
                <a:latin typeface="Courier New"/>
                <a:ea typeface="Courier New"/>
                <a:cs typeface="Courier New"/>
                <a:sym typeface="Courier New"/>
              </a:rPr>
              <a:t>calculateDiscountPrice</a:t>
            </a:r>
            <a:r>
              <a:rPr lang="en" sz="1400">
                <a:solidFill>
                  <a:srgbClr val="374151"/>
                </a:solidFill>
                <a:highlight>
                  <a:schemeClr val="lt1"/>
                </a:highlight>
                <a:latin typeface="Roboto"/>
                <a:ea typeface="Roboto"/>
                <a:cs typeface="Roboto"/>
                <a:sym typeface="Roboto"/>
              </a:rPr>
              <a:t> that takes two parameters: the original price and the discount percentage.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Inside the function, calculate the discounted price by subtracting the discount amount from the original price.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Return the discounted price.</a:t>
            </a:r>
            <a:endParaRPr sz="1300">
              <a:highlight>
                <a:schemeClr val="lt1"/>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812" name="Google Shape;812;p10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Anonymous Function:</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Declare an anonymous function that calculates the discounted price. This function should take three parameters: the original price, the discount percentage, and a callback function.</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Inside the anonymous function, calculate the discounted price using the provided discount percentage.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Invoke the callback function and pass the discounted price as an argument to it.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Invoke Functions: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Call both functions with different sets of original prices and discount percentages.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For the anonymous function, provide a callback function that prints the discounted price.</a:t>
            </a:r>
            <a:endParaRPr sz="1300">
              <a:highlight>
                <a:schemeClr val="lt1"/>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p:txBody>
      </p:sp>
      <p:sp>
        <p:nvSpPr>
          <p:cNvPr id="818" name="Google Shape;818;p10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Exercise: Banking Transactions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simple banking program that tracks account balances and performs transactions. This exercise will help you understand how variables in different scopes interact.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Global Scope:</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Declare a global variable </a:t>
            </a:r>
            <a:r>
              <a:rPr lang="en" sz="1250">
                <a:solidFill>
                  <a:srgbClr val="374151"/>
                </a:solidFill>
                <a:highlight>
                  <a:schemeClr val="lt1"/>
                </a:highlight>
                <a:latin typeface="Courier New"/>
                <a:ea typeface="Courier New"/>
                <a:cs typeface="Courier New"/>
                <a:sym typeface="Courier New"/>
              </a:rPr>
              <a:t>accountBalance</a:t>
            </a:r>
            <a:r>
              <a:rPr lang="en" sz="1400">
                <a:solidFill>
                  <a:srgbClr val="374151"/>
                </a:solidFill>
                <a:highlight>
                  <a:schemeClr val="lt1"/>
                </a:highlight>
                <a:latin typeface="Roboto"/>
                <a:ea typeface="Roboto"/>
                <a:cs typeface="Roboto"/>
                <a:sym typeface="Roboto"/>
              </a:rPr>
              <a:t> with an initial value (e.g., 1000).</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Function 1: Deposit Money</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Declare a function </a:t>
            </a:r>
            <a:r>
              <a:rPr lang="en" sz="1250">
                <a:solidFill>
                  <a:srgbClr val="374151"/>
                </a:solidFill>
                <a:highlight>
                  <a:schemeClr val="lt1"/>
                </a:highlight>
                <a:latin typeface="Courier New"/>
                <a:ea typeface="Courier New"/>
                <a:cs typeface="Courier New"/>
                <a:sym typeface="Courier New"/>
              </a:rPr>
              <a:t>deposit</a:t>
            </a:r>
            <a:r>
              <a:rPr lang="en" sz="1400">
                <a:solidFill>
                  <a:srgbClr val="374151"/>
                </a:solidFill>
                <a:highlight>
                  <a:schemeClr val="lt1"/>
                </a:highlight>
                <a:latin typeface="Roboto"/>
                <a:ea typeface="Roboto"/>
                <a:cs typeface="Roboto"/>
                <a:sym typeface="Roboto"/>
              </a:rPr>
              <a:t> that takes one parameter (the deposit amount).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Inside the function, add the deposit amount to the </a:t>
            </a:r>
            <a:r>
              <a:rPr lang="en" sz="1250">
                <a:solidFill>
                  <a:srgbClr val="374151"/>
                </a:solidFill>
                <a:highlight>
                  <a:schemeClr val="lt1"/>
                </a:highlight>
                <a:latin typeface="Courier New"/>
                <a:ea typeface="Courier New"/>
                <a:cs typeface="Courier New"/>
                <a:sym typeface="Courier New"/>
              </a:rPr>
              <a:t>accountBalance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Print a message indicating the deposit amount and the new balance.</a:t>
            </a:r>
            <a:endParaRPr sz="1500">
              <a:highlight>
                <a:schemeClr val="lt1"/>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p:txBody>
      </p:sp>
      <p:sp>
        <p:nvSpPr>
          <p:cNvPr id="824" name="Google Shape;824;p10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Function 2: Withdraw Money</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Declare a function </a:t>
            </a:r>
            <a:r>
              <a:rPr lang="en" sz="1250">
                <a:solidFill>
                  <a:srgbClr val="374151"/>
                </a:solidFill>
                <a:highlight>
                  <a:schemeClr val="lt1"/>
                </a:highlight>
                <a:latin typeface="Courier New"/>
                <a:ea typeface="Courier New"/>
                <a:cs typeface="Courier New"/>
                <a:sym typeface="Courier New"/>
              </a:rPr>
              <a:t>withdraw</a:t>
            </a:r>
            <a:r>
              <a:rPr lang="en" sz="1400">
                <a:solidFill>
                  <a:srgbClr val="374151"/>
                </a:solidFill>
                <a:highlight>
                  <a:schemeClr val="lt1"/>
                </a:highlight>
                <a:latin typeface="Roboto"/>
                <a:ea typeface="Roboto"/>
                <a:cs typeface="Roboto"/>
                <a:sym typeface="Roboto"/>
              </a:rPr>
              <a:t> that takes one parameter (the withdrawal amount).</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Inside the function, subtract the withdrawal amount from the </a:t>
            </a:r>
            <a:r>
              <a:rPr lang="en" sz="1250">
                <a:solidFill>
                  <a:srgbClr val="374151"/>
                </a:solidFill>
                <a:highlight>
                  <a:schemeClr val="lt1"/>
                </a:highlight>
                <a:latin typeface="Courier New"/>
                <a:ea typeface="Courier New"/>
                <a:cs typeface="Courier New"/>
                <a:sym typeface="Courier New"/>
              </a:rPr>
              <a:t>accountBalance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Print a message indicating the withdrawal amount and the new balance.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Function 3: View Balance</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Declare a function </a:t>
            </a:r>
            <a:r>
              <a:rPr lang="en" sz="1250">
                <a:solidFill>
                  <a:srgbClr val="374151"/>
                </a:solidFill>
                <a:highlight>
                  <a:schemeClr val="lt1"/>
                </a:highlight>
                <a:latin typeface="Courier New"/>
                <a:ea typeface="Courier New"/>
                <a:cs typeface="Courier New"/>
                <a:sym typeface="Courier New"/>
              </a:rPr>
              <a:t>viewBalance</a:t>
            </a:r>
            <a:r>
              <a:rPr lang="en" sz="1400">
                <a:solidFill>
                  <a:srgbClr val="374151"/>
                </a:solidFill>
                <a:highlight>
                  <a:schemeClr val="lt1"/>
                </a:highlight>
                <a:latin typeface="Roboto"/>
                <a:ea typeface="Roboto"/>
                <a:cs typeface="Roboto"/>
                <a:sym typeface="Roboto"/>
              </a:rPr>
              <a:t> that does not take any parameters.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Inside the function, print the current account balance.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Invoke Functions: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Call each of the functions (deposit, withdraw, viewBalance) with different values to simulate banking transactions.</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1e88f591959_1_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Functions(Exercise)</a:t>
            </a:r>
            <a:endParaRPr b="0" sz="2200">
              <a:latin typeface="Roboto Black"/>
              <a:ea typeface="Roboto Black"/>
              <a:cs typeface="Roboto Black"/>
              <a:sym typeface="Roboto Black"/>
            </a:endParaRPr>
          </a:p>
        </p:txBody>
      </p:sp>
      <p:sp>
        <p:nvSpPr>
          <p:cNvPr id="830" name="Google Shape;830;g1e88f591959_1_7"/>
          <p:cNvSpPr txBox="1"/>
          <p:nvPr>
            <p:ph idx="1" type="body"/>
          </p:nvPr>
        </p:nvSpPr>
        <p:spPr>
          <a:xfrm>
            <a:off x="437650" y="1309750"/>
            <a:ext cx="2883900" cy="3030300"/>
          </a:xfrm>
          <a:prstGeom prst="rect">
            <a:avLst/>
          </a:prstGeom>
          <a:noFill/>
          <a:ln>
            <a:noFill/>
          </a:ln>
        </p:spPr>
        <p:txBody>
          <a:bodyPr anchorCtr="0" anchor="t" bIns="91425" lIns="91425" spcFirstLastPara="1" rIns="91425" wrap="square" tIns="91425">
            <a:normAutofit/>
          </a:bodyPr>
          <a:lstStyle/>
          <a:p>
            <a:pPr indent="0" lvl="0" marL="45720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sp>
        <p:nvSpPr>
          <p:cNvPr id="831" name="Google Shape;831;g1e88f591959_1_7"/>
          <p:cNvSpPr txBox="1"/>
          <p:nvPr/>
        </p:nvSpPr>
        <p:spPr>
          <a:xfrm>
            <a:off x="594000" y="1727200"/>
            <a:ext cx="2814300" cy="116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What is the out of the code in the right side? </a:t>
            </a:r>
            <a:endParaRPr b="0" i="0" sz="1400" u="none" cap="none" strike="noStrike">
              <a:solidFill>
                <a:srgbClr val="000000"/>
              </a:solidFill>
              <a:latin typeface="Lato"/>
              <a:ea typeface="Lato"/>
              <a:cs typeface="Lato"/>
              <a:sym typeface="Lato"/>
            </a:endParaRPr>
          </a:p>
        </p:txBody>
      </p:sp>
      <p:pic>
        <p:nvPicPr>
          <p:cNvPr id="832" name="Google Shape;832;g1e88f591959_1_7"/>
          <p:cNvPicPr preferRelativeResize="0"/>
          <p:nvPr/>
        </p:nvPicPr>
        <p:blipFill rotWithShape="1">
          <a:blip r:embed="rId3">
            <a:alphaModFix/>
          </a:blip>
          <a:srcRect b="0" l="0" r="0" t="0"/>
          <a:stretch/>
        </p:blipFill>
        <p:spPr>
          <a:xfrm>
            <a:off x="3321548" y="955701"/>
            <a:ext cx="5676727" cy="3519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48" name="Google Shape;148;p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Client-Side Scripting:</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JavaScript is primarily executed on the client side, which means it runs directly in a user's web browser. This enables developers to create applications that respond to user interactions without needing to communicate with the server for every action.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 Some key aspects of JavaScript's role in client-side scripting include: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Dynamic Content: </a:t>
            </a:r>
            <a:r>
              <a:rPr lang="en" sz="1400">
                <a:solidFill>
                  <a:srgbClr val="374151"/>
                </a:solidFill>
                <a:highlight>
                  <a:schemeClr val="lt1"/>
                </a:highlight>
                <a:latin typeface="Roboto"/>
                <a:ea typeface="Roboto"/>
                <a:cs typeface="Roboto"/>
                <a:sym typeface="Roboto"/>
              </a:rPr>
              <a:t>JavaScript enables developers to manipulate the Document Object Model (DOM) of a webpage. This means you can change, add, or remove elements on a webpage dynamically without requiring a full page reload.</a:t>
            </a:r>
            <a:endParaRPr sz="1500">
              <a:highlight>
                <a:schemeClr val="lt1"/>
              </a:highligh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2600"/>
              <a:buNone/>
            </a:pPr>
            <a:r>
              <a:t/>
            </a:r>
            <a:endParaRPr sz="3600">
              <a:solidFill>
                <a:srgbClr val="000000"/>
              </a:solidFill>
              <a:latin typeface="Roboto"/>
              <a:ea typeface="Roboto"/>
              <a:cs typeface="Roboto"/>
              <a:sym typeface="Roboto"/>
            </a:endParaRPr>
          </a:p>
        </p:txBody>
      </p:sp>
      <p:sp>
        <p:nvSpPr>
          <p:cNvPr id="838" name="Google Shape;838;p10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Arrays </a:t>
            </a:r>
            <a:r>
              <a:rPr lang="en" sz="1400">
                <a:solidFill>
                  <a:srgbClr val="374151"/>
                </a:solidFill>
                <a:highlight>
                  <a:schemeClr val="lt1"/>
                </a:highlight>
                <a:latin typeface="Roboto"/>
                <a:ea typeface="Roboto"/>
                <a:cs typeface="Roboto"/>
                <a:sym typeface="Roboto"/>
              </a:rPr>
              <a:t>are one of the most commonly used data structures in JavaScript. They are used to store and manipulate collections of data. An array is a linear, ordered data structure that can hold elements of various types, including numbers, strings, objects, and even other arrays. </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Creating Arrays: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create an array in JavaScript using either the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literal notation or the </a:t>
            </a:r>
            <a:r>
              <a:rPr lang="en" sz="1250">
                <a:solidFill>
                  <a:srgbClr val="374151"/>
                </a:solidFill>
                <a:highlight>
                  <a:schemeClr val="lt1"/>
                </a:highlight>
                <a:latin typeface="Courier New"/>
                <a:ea typeface="Courier New"/>
                <a:cs typeface="Courier New"/>
                <a:sym typeface="Courier New"/>
              </a:rPr>
              <a:t>Array</a:t>
            </a:r>
            <a:r>
              <a:rPr lang="en" sz="1400">
                <a:solidFill>
                  <a:srgbClr val="374151"/>
                </a:solidFill>
                <a:highlight>
                  <a:schemeClr val="lt1"/>
                </a:highlight>
                <a:latin typeface="Roboto"/>
                <a:ea typeface="Roboto"/>
                <a:cs typeface="Roboto"/>
                <a:sym typeface="Roboto"/>
              </a:rPr>
              <a:t> constructor: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pic>
        <p:nvPicPr>
          <p:cNvPr id="839" name="Google Shape;839;p105"/>
          <p:cNvPicPr preferRelativeResize="0"/>
          <p:nvPr/>
        </p:nvPicPr>
        <p:blipFill rotWithShape="1">
          <a:blip r:embed="rId3">
            <a:alphaModFix/>
          </a:blip>
          <a:srcRect b="0" l="0" r="0" t="0"/>
          <a:stretch/>
        </p:blipFill>
        <p:spPr>
          <a:xfrm>
            <a:off x="2065625" y="2863663"/>
            <a:ext cx="4743450" cy="14763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845" name="Google Shape;845;p10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Accessing Elements: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access elements in an array using square brackets and zero-based indexing:</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Modifying Elements: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modify array elements by assigning new values to specific indices: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Array Length:</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length</a:t>
            </a:r>
            <a:r>
              <a:rPr lang="en" sz="1400">
                <a:solidFill>
                  <a:srgbClr val="374151"/>
                </a:solidFill>
                <a:highlight>
                  <a:schemeClr val="lt1"/>
                </a:highlight>
                <a:latin typeface="Roboto"/>
                <a:ea typeface="Roboto"/>
                <a:cs typeface="Roboto"/>
                <a:sym typeface="Roboto"/>
              </a:rPr>
              <a:t> property returns the number of elements in an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500">
              <a:highlight>
                <a:schemeClr val="lt1"/>
              </a:highlight>
            </a:endParaRPr>
          </a:p>
        </p:txBody>
      </p:sp>
      <p:pic>
        <p:nvPicPr>
          <p:cNvPr id="846" name="Google Shape;846;p106"/>
          <p:cNvPicPr preferRelativeResize="0"/>
          <p:nvPr/>
        </p:nvPicPr>
        <p:blipFill rotWithShape="1">
          <a:blip r:embed="rId3">
            <a:alphaModFix/>
          </a:blip>
          <a:srcRect b="0" l="0" r="0" t="0"/>
          <a:stretch/>
        </p:blipFill>
        <p:spPr>
          <a:xfrm>
            <a:off x="1983600" y="1920700"/>
            <a:ext cx="4083772" cy="498650"/>
          </a:xfrm>
          <a:prstGeom prst="rect">
            <a:avLst/>
          </a:prstGeom>
          <a:noFill/>
          <a:ln>
            <a:noFill/>
          </a:ln>
        </p:spPr>
      </p:pic>
      <p:pic>
        <p:nvPicPr>
          <p:cNvPr id="847" name="Google Shape;847;p106"/>
          <p:cNvPicPr preferRelativeResize="0"/>
          <p:nvPr/>
        </p:nvPicPr>
        <p:blipFill rotWithShape="1">
          <a:blip r:embed="rId4">
            <a:alphaModFix/>
          </a:blip>
          <a:srcRect b="0" l="0" r="0" t="0"/>
          <a:stretch/>
        </p:blipFill>
        <p:spPr>
          <a:xfrm>
            <a:off x="1853788" y="4007725"/>
            <a:ext cx="4343400" cy="209550"/>
          </a:xfrm>
          <a:prstGeom prst="rect">
            <a:avLst/>
          </a:prstGeom>
          <a:noFill/>
          <a:ln>
            <a:noFill/>
          </a:ln>
        </p:spPr>
      </p:pic>
      <p:pic>
        <p:nvPicPr>
          <p:cNvPr id="848" name="Google Shape;848;p106"/>
          <p:cNvPicPr preferRelativeResize="0"/>
          <p:nvPr/>
        </p:nvPicPr>
        <p:blipFill rotWithShape="1">
          <a:blip r:embed="rId5">
            <a:alphaModFix/>
          </a:blip>
          <a:srcRect b="0" l="0" r="0" t="0"/>
          <a:stretch/>
        </p:blipFill>
        <p:spPr>
          <a:xfrm>
            <a:off x="1404600" y="2903625"/>
            <a:ext cx="5418663" cy="4986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854" name="Google Shape;854;p10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Common Array Methods: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JavaScript provides numerous built-in methods for working with arrays. Some common methods include: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push</a:t>
            </a:r>
            <a:r>
              <a:rPr lang="en" sz="1400">
                <a:solidFill>
                  <a:srgbClr val="374151"/>
                </a:solidFill>
                <a:highlight>
                  <a:schemeClr val="lt1"/>
                </a:highlight>
                <a:latin typeface="Roboto"/>
                <a:ea typeface="Roboto"/>
                <a:cs typeface="Roboto"/>
                <a:sym typeface="Roboto"/>
              </a:rPr>
              <a:t>: Adds elements to the end of an array.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pop</a:t>
            </a:r>
            <a:r>
              <a:rPr lang="en" sz="1400">
                <a:solidFill>
                  <a:srgbClr val="374151"/>
                </a:solidFill>
                <a:highlight>
                  <a:schemeClr val="lt1"/>
                </a:highlight>
                <a:latin typeface="Roboto"/>
                <a:ea typeface="Roboto"/>
                <a:cs typeface="Roboto"/>
                <a:sym typeface="Roboto"/>
              </a:rPr>
              <a:t>: Removes the last element from an array.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shift</a:t>
            </a:r>
            <a:r>
              <a:rPr lang="en" sz="1400">
                <a:solidFill>
                  <a:srgbClr val="374151"/>
                </a:solidFill>
                <a:highlight>
                  <a:schemeClr val="lt1"/>
                </a:highlight>
                <a:latin typeface="Roboto"/>
                <a:ea typeface="Roboto"/>
                <a:cs typeface="Roboto"/>
                <a:sym typeface="Roboto"/>
              </a:rPr>
              <a:t>: Removes the first element from an array.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unshift</a:t>
            </a:r>
            <a:r>
              <a:rPr lang="en" sz="1400">
                <a:solidFill>
                  <a:srgbClr val="374151"/>
                </a:solidFill>
                <a:highlight>
                  <a:schemeClr val="lt1"/>
                </a:highlight>
                <a:latin typeface="Roboto"/>
                <a:ea typeface="Roboto"/>
                <a:cs typeface="Roboto"/>
                <a:sym typeface="Roboto"/>
              </a:rPr>
              <a:t>: Adds elements to the beginning of an array.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splice</a:t>
            </a:r>
            <a:r>
              <a:rPr lang="en" sz="1400">
                <a:solidFill>
                  <a:srgbClr val="374151"/>
                </a:solidFill>
                <a:highlight>
                  <a:schemeClr val="lt1"/>
                </a:highlight>
                <a:latin typeface="Roboto"/>
                <a:ea typeface="Roboto"/>
                <a:cs typeface="Roboto"/>
                <a:sym typeface="Roboto"/>
              </a:rPr>
              <a:t>: Adds or removes elements from any position in an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860" name="Google Shape;860;p10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sz="1500">
              <a:highlight>
                <a:schemeClr val="lt1"/>
              </a:highlight>
            </a:endParaRPr>
          </a:p>
          <a:p>
            <a:pPr indent="0" lvl="0" marL="0" rtl="0" algn="l">
              <a:lnSpc>
                <a:spcPct val="115000"/>
              </a:lnSpc>
              <a:spcBef>
                <a:spcPts val="1200"/>
              </a:spcBef>
              <a:spcAft>
                <a:spcPts val="0"/>
              </a:spcAft>
              <a:buSzPts val="1300"/>
              <a:buNone/>
            </a:pPr>
            <a:r>
              <a:t/>
            </a:r>
            <a:endParaRPr sz="1500">
              <a:highlight>
                <a:schemeClr val="lt1"/>
              </a:highlight>
            </a:endParaRPr>
          </a:p>
          <a:p>
            <a:pPr indent="0" lvl="0" marL="0" rtl="0" algn="l">
              <a:lnSpc>
                <a:spcPct val="115000"/>
              </a:lnSpc>
              <a:spcBef>
                <a:spcPts val="1200"/>
              </a:spcBef>
              <a:spcAft>
                <a:spcPts val="0"/>
              </a:spcAft>
              <a:buSzPts val="1300"/>
              <a:buNone/>
            </a:pPr>
            <a:r>
              <a:t/>
            </a:r>
            <a:endParaRPr sz="1200">
              <a:highlight>
                <a:schemeClr val="lt1"/>
              </a:highlight>
            </a:endParaRPr>
          </a:p>
          <a:p>
            <a:pPr indent="0" lvl="0" marL="0" rtl="0" algn="l">
              <a:lnSpc>
                <a:spcPct val="115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Multidimensional Arrays:</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Arrays can contain other arrays, creating multidimensional arrays: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861" name="Google Shape;861;p108"/>
          <p:cNvPicPr preferRelativeResize="0"/>
          <p:nvPr/>
        </p:nvPicPr>
        <p:blipFill rotWithShape="1">
          <a:blip r:embed="rId3">
            <a:alphaModFix/>
          </a:blip>
          <a:srcRect b="0" l="0" r="0" t="0"/>
          <a:stretch/>
        </p:blipFill>
        <p:spPr>
          <a:xfrm>
            <a:off x="1709738" y="1309750"/>
            <a:ext cx="5724525" cy="1228725"/>
          </a:xfrm>
          <a:prstGeom prst="rect">
            <a:avLst/>
          </a:prstGeom>
          <a:noFill/>
          <a:ln>
            <a:noFill/>
          </a:ln>
        </p:spPr>
      </p:pic>
      <p:pic>
        <p:nvPicPr>
          <p:cNvPr id="862" name="Google Shape;862;p108"/>
          <p:cNvPicPr preferRelativeResize="0"/>
          <p:nvPr/>
        </p:nvPicPr>
        <p:blipFill rotWithShape="1">
          <a:blip r:embed="rId4">
            <a:alphaModFix/>
          </a:blip>
          <a:srcRect b="0" l="0" r="0" t="0"/>
          <a:stretch/>
        </p:blipFill>
        <p:spPr>
          <a:xfrm>
            <a:off x="6053100" y="2765225"/>
            <a:ext cx="1773550" cy="14343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868" name="Google Shape;868;p10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Splice:</a:t>
            </a:r>
            <a:endParaRPr b="1" sz="140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2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splice</a:t>
            </a:r>
            <a:r>
              <a:rPr lang="en" sz="1400">
                <a:solidFill>
                  <a:srgbClr val="374151"/>
                </a:solidFill>
                <a:highlight>
                  <a:schemeClr val="lt1"/>
                </a:highlight>
                <a:latin typeface="Roboto"/>
                <a:ea typeface="Roboto"/>
                <a:cs typeface="Roboto"/>
                <a:sym typeface="Roboto"/>
              </a:rPr>
              <a:t>: Adds or removes elements at a specific position in an array.</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000000"/>
                </a:solidFill>
                <a:highlight>
                  <a:schemeClr val="lt1"/>
                </a:highlight>
                <a:latin typeface="Roboto"/>
                <a:ea typeface="Roboto"/>
                <a:cs typeface="Roboto"/>
                <a:sym typeface="Roboto"/>
              </a:rPr>
              <a:t>Concat:</a:t>
            </a:r>
            <a:endParaRPr b="1" sz="140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2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concat</a:t>
            </a:r>
            <a:r>
              <a:rPr lang="en" sz="1400">
                <a:solidFill>
                  <a:srgbClr val="374151"/>
                </a:solidFill>
                <a:highlight>
                  <a:schemeClr val="lt1"/>
                </a:highlight>
                <a:latin typeface="Roboto"/>
                <a:ea typeface="Roboto"/>
                <a:cs typeface="Roboto"/>
                <a:sym typeface="Roboto"/>
              </a:rPr>
              <a:t>: Combines two or more arrays to create a new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869" name="Google Shape;869;p109"/>
          <p:cNvPicPr preferRelativeResize="0"/>
          <p:nvPr/>
        </p:nvPicPr>
        <p:blipFill rotWithShape="1">
          <a:blip r:embed="rId3">
            <a:alphaModFix/>
          </a:blip>
          <a:srcRect b="0" l="0" r="0" t="0"/>
          <a:stretch/>
        </p:blipFill>
        <p:spPr>
          <a:xfrm>
            <a:off x="976300" y="1979063"/>
            <a:ext cx="7191375" cy="942975"/>
          </a:xfrm>
          <a:prstGeom prst="rect">
            <a:avLst/>
          </a:prstGeom>
          <a:noFill/>
          <a:ln>
            <a:noFill/>
          </a:ln>
        </p:spPr>
      </p:pic>
      <p:pic>
        <p:nvPicPr>
          <p:cNvPr id="870" name="Google Shape;870;p109"/>
          <p:cNvPicPr preferRelativeResize="0"/>
          <p:nvPr/>
        </p:nvPicPr>
        <p:blipFill rotWithShape="1">
          <a:blip r:embed="rId4">
            <a:alphaModFix/>
          </a:blip>
          <a:srcRect b="0" l="0" r="0" t="0"/>
          <a:stretch/>
        </p:blipFill>
        <p:spPr>
          <a:xfrm>
            <a:off x="1255551" y="3538300"/>
            <a:ext cx="5942624" cy="6565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876" name="Google Shape;876;p11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Join:</a:t>
            </a:r>
            <a:endParaRPr b="1" sz="1400">
              <a:solidFill>
                <a:srgbClr val="000000"/>
              </a:solidFill>
              <a:highlight>
                <a:schemeClr val="lt1"/>
              </a:highlight>
              <a:latin typeface="Roboto"/>
              <a:ea typeface="Roboto"/>
              <a:cs typeface="Roboto"/>
              <a:sym typeface="Roboto"/>
            </a:endParaRPr>
          </a:p>
          <a:p>
            <a:pPr indent="-304800" lvl="0" marL="457200" rtl="0" algn="l">
              <a:lnSpc>
                <a:spcPct val="115000"/>
              </a:lnSpc>
              <a:spcBef>
                <a:spcPts val="2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join</a:t>
            </a:r>
            <a:r>
              <a:rPr lang="en" sz="1400">
                <a:solidFill>
                  <a:srgbClr val="374151"/>
                </a:solidFill>
                <a:highlight>
                  <a:schemeClr val="lt1"/>
                </a:highlight>
                <a:latin typeface="Roboto"/>
                <a:ea typeface="Roboto"/>
                <a:cs typeface="Roboto"/>
                <a:sym typeface="Roboto"/>
              </a:rPr>
              <a:t>: Converts an array into a string by joining its elements with a specified separator.</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rPr b="1" lang="en" sz="1400">
                <a:solidFill>
                  <a:srgbClr val="000000"/>
                </a:solidFill>
                <a:highlight>
                  <a:schemeClr val="lt1"/>
                </a:highlight>
                <a:latin typeface="Roboto"/>
                <a:ea typeface="Roboto"/>
                <a:cs typeface="Roboto"/>
                <a:sym typeface="Roboto"/>
              </a:rPr>
              <a:t>Slice:</a:t>
            </a:r>
            <a:endParaRPr b="1" sz="1400">
              <a:solidFill>
                <a:srgbClr val="000000"/>
              </a:solidFill>
              <a:highlight>
                <a:schemeClr val="lt1"/>
              </a:highlight>
              <a:latin typeface="Roboto"/>
              <a:ea typeface="Roboto"/>
              <a:cs typeface="Roboto"/>
              <a:sym typeface="Roboto"/>
            </a:endParaRPr>
          </a:p>
          <a:p>
            <a:pPr indent="-304800" lvl="0" marL="457200" rtl="0" algn="l">
              <a:lnSpc>
                <a:spcPct val="115000"/>
              </a:lnSpc>
              <a:spcBef>
                <a:spcPts val="2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slice</a:t>
            </a:r>
            <a:r>
              <a:rPr lang="en" sz="1400">
                <a:solidFill>
                  <a:srgbClr val="374151"/>
                </a:solidFill>
                <a:highlight>
                  <a:schemeClr val="lt1"/>
                </a:highlight>
                <a:latin typeface="Roboto"/>
                <a:ea typeface="Roboto"/>
                <a:cs typeface="Roboto"/>
                <a:sym typeface="Roboto"/>
              </a:rPr>
              <a:t>: Creates a new array by extracting a section of the original array.</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877" name="Google Shape;877;p110"/>
          <p:cNvPicPr preferRelativeResize="0"/>
          <p:nvPr/>
        </p:nvPicPr>
        <p:blipFill rotWithShape="1">
          <a:blip r:embed="rId3">
            <a:alphaModFix/>
          </a:blip>
          <a:srcRect b="0" l="0" r="0" t="0"/>
          <a:stretch/>
        </p:blipFill>
        <p:spPr>
          <a:xfrm>
            <a:off x="738188" y="2028425"/>
            <a:ext cx="7667625" cy="295275"/>
          </a:xfrm>
          <a:prstGeom prst="rect">
            <a:avLst/>
          </a:prstGeom>
          <a:noFill/>
          <a:ln>
            <a:noFill/>
          </a:ln>
        </p:spPr>
      </p:pic>
      <p:pic>
        <p:nvPicPr>
          <p:cNvPr id="878" name="Google Shape;878;p110"/>
          <p:cNvPicPr preferRelativeResize="0"/>
          <p:nvPr/>
        </p:nvPicPr>
        <p:blipFill rotWithShape="1">
          <a:blip r:embed="rId4">
            <a:alphaModFix/>
          </a:blip>
          <a:srcRect b="0" l="0" r="0" t="0"/>
          <a:stretch/>
        </p:blipFill>
        <p:spPr>
          <a:xfrm>
            <a:off x="876300" y="3269125"/>
            <a:ext cx="7391400" cy="3143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884" name="Google Shape;884;p11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Iterating Through Arrays:</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iterate through arrays using various techniques: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For Loop: </a:t>
            </a:r>
            <a:endParaRPr b="1" sz="1400">
              <a:solidFill>
                <a:srgbClr val="374151"/>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SzPts val="1300"/>
              <a:buNone/>
            </a:pPr>
            <a:r>
              <a:rPr lang="en" sz="1408">
                <a:solidFill>
                  <a:srgbClr val="374151"/>
                </a:solidFill>
                <a:highlight>
                  <a:schemeClr val="lt1"/>
                </a:highlight>
                <a:latin typeface="Roboto"/>
                <a:ea typeface="Roboto"/>
                <a:cs typeface="Roboto"/>
                <a:sym typeface="Roboto"/>
              </a:rPr>
              <a:t>You can use a </a:t>
            </a:r>
            <a:r>
              <a:rPr lang="en" sz="1158">
                <a:solidFill>
                  <a:srgbClr val="188038"/>
                </a:solidFill>
                <a:highlight>
                  <a:schemeClr val="lt1"/>
                </a:highlight>
                <a:latin typeface="Courier New"/>
                <a:ea typeface="Courier New"/>
                <a:cs typeface="Courier New"/>
                <a:sym typeface="Courier New"/>
              </a:rPr>
              <a:t>for</a:t>
            </a:r>
            <a:r>
              <a:rPr lang="en" sz="1408">
                <a:solidFill>
                  <a:srgbClr val="374151"/>
                </a:solidFill>
                <a:highlight>
                  <a:schemeClr val="lt1"/>
                </a:highlight>
                <a:latin typeface="Roboto"/>
                <a:ea typeface="Roboto"/>
                <a:cs typeface="Roboto"/>
                <a:sym typeface="Roboto"/>
              </a:rPr>
              <a:t> loop to iterate through an array and access each element by its index.</a:t>
            </a:r>
            <a:endParaRPr sz="1500">
              <a:highlight>
                <a:schemeClr val="lt1"/>
              </a:highlight>
            </a:endParaRPr>
          </a:p>
        </p:txBody>
      </p:sp>
      <p:pic>
        <p:nvPicPr>
          <p:cNvPr id="885" name="Google Shape;885;p111"/>
          <p:cNvPicPr preferRelativeResize="0"/>
          <p:nvPr/>
        </p:nvPicPr>
        <p:blipFill rotWithShape="1">
          <a:blip r:embed="rId3">
            <a:alphaModFix/>
          </a:blip>
          <a:srcRect b="0" l="0" r="0" t="0"/>
          <a:stretch/>
        </p:blipFill>
        <p:spPr>
          <a:xfrm>
            <a:off x="1944900" y="2814750"/>
            <a:ext cx="5257800" cy="1390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891" name="Google Shape;891;p11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600">
                <a:highlight>
                  <a:schemeClr val="lt1"/>
                </a:highlight>
              </a:rPr>
              <a:t>2. </a:t>
            </a:r>
            <a:r>
              <a:rPr b="1" lang="en" sz="1500">
                <a:solidFill>
                  <a:srgbClr val="000000"/>
                </a:solidFill>
                <a:highlight>
                  <a:schemeClr val="lt1"/>
                </a:highlight>
                <a:latin typeface="Roboto"/>
                <a:ea typeface="Roboto"/>
                <a:cs typeface="Roboto"/>
                <a:sym typeface="Roboto"/>
              </a:rPr>
              <a:t>forEach Method: </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forEach</a:t>
            </a:r>
            <a:r>
              <a:rPr lang="en" sz="1400">
                <a:solidFill>
                  <a:srgbClr val="374151"/>
                </a:solidFill>
                <a:highlight>
                  <a:schemeClr val="lt1"/>
                </a:highlight>
                <a:latin typeface="Roboto"/>
                <a:ea typeface="Roboto"/>
                <a:cs typeface="Roboto"/>
                <a:sym typeface="Roboto"/>
              </a:rPr>
              <a:t> method allows you to iterate through an array and execute a function for each element.</a:t>
            </a:r>
            <a:endParaRPr b="1" sz="16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b="1" sz="1400">
              <a:solidFill>
                <a:srgbClr val="000000"/>
              </a:solidFill>
              <a:highlight>
                <a:schemeClr val="lt1"/>
              </a:highlight>
              <a:latin typeface="Roboto"/>
              <a:ea typeface="Roboto"/>
              <a:cs typeface="Roboto"/>
              <a:sym typeface="Roboto"/>
            </a:endParaRPr>
          </a:p>
        </p:txBody>
      </p:sp>
      <p:pic>
        <p:nvPicPr>
          <p:cNvPr id="892" name="Google Shape;892;p112"/>
          <p:cNvPicPr preferRelativeResize="0"/>
          <p:nvPr/>
        </p:nvPicPr>
        <p:blipFill rotWithShape="1">
          <a:blip r:embed="rId3">
            <a:alphaModFix/>
          </a:blip>
          <a:srcRect b="0" l="0" r="0" t="0"/>
          <a:stretch/>
        </p:blipFill>
        <p:spPr>
          <a:xfrm>
            <a:off x="2606900" y="2451450"/>
            <a:ext cx="3714750" cy="1371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898" name="Google Shape;898;p11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3.</a:t>
            </a:r>
            <a:r>
              <a:rPr b="1" lang="en" sz="1500">
                <a:solidFill>
                  <a:srgbClr val="000000"/>
                </a:solidFill>
                <a:highlight>
                  <a:schemeClr val="lt1"/>
                </a:highlight>
                <a:latin typeface="Roboto"/>
                <a:ea typeface="Roboto"/>
                <a:cs typeface="Roboto"/>
                <a:sym typeface="Roboto"/>
              </a:rPr>
              <a:t> Map Method:</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map</a:t>
            </a:r>
            <a:r>
              <a:rPr lang="en" sz="1400">
                <a:solidFill>
                  <a:srgbClr val="374151"/>
                </a:solidFill>
                <a:highlight>
                  <a:schemeClr val="lt1"/>
                </a:highlight>
                <a:latin typeface="Roboto"/>
                <a:ea typeface="Roboto"/>
                <a:cs typeface="Roboto"/>
                <a:sym typeface="Roboto"/>
              </a:rPr>
              <a:t> method applies a function to each element of an array and returns a new array with the results.</a:t>
            </a:r>
            <a:endParaRPr sz="16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b="1"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a:p>
        </p:txBody>
      </p:sp>
      <p:pic>
        <p:nvPicPr>
          <p:cNvPr id="899" name="Google Shape;899;p113"/>
          <p:cNvPicPr preferRelativeResize="0"/>
          <p:nvPr/>
        </p:nvPicPr>
        <p:blipFill rotWithShape="1">
          <a:blip r:embed="rId3">
            <a:alphaModFix/>
          </a:blip>
          <a:srcRect b="0" l="0" r="0" t="0"/>
          <a:stretch/>
        </p:blipFill>
        <p:spPr>
          <a:xfrm>
            <a:off x="2057400" y="2273113"/>
            <a:ext cx="5029200" cy="20669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05" name="Google Shape;905;p11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4. Filter Method:</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filter</a:t>
            </a:r>
            <a:r>
              <a:rPr lang="en" sz="1400">
                <a:solidFill>
                  <a:srgbClr val="374151"/>
                </a:solidFill>
                <a:highlight>
                  <a:schemeClr val="lt1"/>
                </a:highlight>
                <a:latin typeface="Roboto"/>
                <a:ea typeface="Roboto"/>
                <a:cs typeface="Roboto"/>
                <a:sym typeface="Roboto"/>
              </a:rPr>
              <a:t> method creates a new array containing elements that pass a specific condition.</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906" name="Google Shape;906;p114"/>
          <p:cNvPicPr preferRelativeResize="0"/>
          <p:nvPr/>
        </p:nvPicPr>
        <p:blipFill rotWithShape="1">
          <a:blip r:embed="rId3">
            <a:alphaModFix/>
          </a:blip>
          <a:srcRect b="0" l="0" r="0" t="0"/>
          <a:stretch/>
        </p:blipFill>
        <p:spPr>
          <a:xfrm>
            <a:off x="1981200" y="2191813"/>
            <a:ext cx="5181600" cy="197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54" name="Google Shape;154;p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b="1" lang="en" sz="1400">
                <a:solidFill>
                  <a:srgbClr val="374151"/>
                </a:solidFill>
                <a:highlight>
                  <a:schemeClr val="lt1"/>
                </a:highlight>
                <a:latin typeface="Roboto"/>
                <a:ea typeface="Roboto"/>
                <a:cs typeface="Roboto"/>
                <a:sym typeface="Roboto"/>
              </a:rPr>
              <a:t>Event Handling:</a:t>
            </a:r>
            <a:r>
              <a:rPr lang="en" sz="1400">
                <a:solidFill>
                  <a:srgbClr val="374151"/>
                </a:solidFill>
                <a:highlight>
                  <a:schemeClr val="lt1"/>
                </a:highlight>
                <a:latin typeface="Roboto"/>
                <a:ea typeface="Roboto"/>
                <a:cs typeface="Roboto"/>
                <a:sym typeface="Roboto"/>
              </a:rPr>
              <a:t> JavaScript lets you set up event listeners that respond to user actions like clicks, form submissions, and key presses. This interactivity enhances the user experience and makes web applications feel more like desktop applications.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b="1" lang="en" sz="1400">
                <a:solidFill>
                  <a:srgbClr val="374151"/>
                </a:solidFill>
                <a:highlight>
                  <a:schemeClr val="lt1"/>
                </a:highlight>
                <a:latin typeface="Roboto"/>
                <a:ea typeface="Roboto"/>
                <a:cs typeface="Roboto"/>
                <a:sym typeface="Roboto"/>
              </a:rPr>
              <a:t>Form Validation: </a:t>
            </a:r>
            <a:r>
              <a:rPr lang="en" sz="1400">
                <a:solidFill>
                  <a:srgbClr val="374151"/>
                </a:solidFill>
                <a:highlight>
                  <a:schemeClr val="lt1"/>
                </a:highlight>
                <a:latin typeface="Roboto"/>
                <a:ea typeface="Roboto"/>
                <a:cs typeface="Roboto"/>
                <a:sym typeface="Roboto"/>
              </a:rPr>
              <a:t>JavaScript can validate user inputs in forms before they're submitted to the server, ensuring data integrity and providing immediate feedback to users.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b="1" lang="en" sz="1400">
                <a:solidFill>
                  <a:srgbClr val="374151"/>
                </a:solidFill>
                <a:highlight>
                  <a:schemeClr val="lt1"/>
                </a:highlight>
                <a:latin typeface="Roboto"/>
                <a:ea typeface="Roboto"/>
                <a:cs typeface="Roboto"/>
                <a:sym typeface="Roboto"/>
              </a:rPr>
              <a:t>Animations and Effects:</a:t>
            </a:r>
            <a:r>
              <a:rPr lang="en" sz="1400">
                <a:solidFill>
                  <a:srgbClr val="374151"/>
                </a:solidFill>
                <a:highlight>
                  <a:schemeClr val="lt1"/>
                </a:highlight>
                <a:latin typeface="Roboto"/>
                <a:ea typeface="Roboto"/>
                <a:cs typeface="Roboto"/>
                <a:sym typeface="Roboto"/>
              </a:rPr>
              <a:t> With JavaScript, you can create animations, transitions, and visual effects that engage users and provide a polished feel to your application.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12" name="Google Shape;912;p11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5. For...of Loop (ES6):</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for...of</a:t>
            </a:r>
            <a:r>
              <a:rPr lang="en" sz="1400">
                <a:solidFill>
                  <a:srgbClr val="374151"/>
                </a:solidFill>
                <a:highlight>
                  <a:schemeClr val="lt1"/>
                </a:highlight>
                <a:latin typeface="Roboto"/>
                <a:ea typeface="Roboto"/>
                <a:cs typeface="Roboto"/>
                <a:sym typeface="Roboto"/>
              </a:rPr>
              <a:t> loop simplifies array iteration by directly accessing each element.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913" name="Google Shape;913;p115"/>
          <p:cNvPicPr preferRelativeResize="0"/>
          <p:nvPr/>
        </p:nvPicPr>
        <p:blipFill rotWithShape="1">
          <a:blip r:embed="rId3">
            <a:alphaModFix/>
          </a:blip>
          <a:srcRect b="0" l="0" r="0" t="0"/>
          <a:stretch/>
        </p:blipFill>
        <p:spPr>
          <a:xfrm>
            <a:off x="2073500" y="2352438"/>
            <a:ext cx="4781550" cy="13811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919" name="Google Shape;919;p11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6. Using forEach with Index:</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also use the </a:t>
            </a:r>
            <a:r>
              <a:rPr lang="en" sz="1250">
                <a:solidFill>
                  <a:srgbClr val="374151"/>
                </a:solidFill>
                <a:highlight>
                  <a:schemeClr val="lt1"/>
                </a:highlight>
                <a:latin typeface="Courier New"/>
                <a:ea typeface="Courier New"/>
                <a:cs typeface="Courier New"/>
                <a:sym typeface="Courier New"/>
              </a:rPr>
              <a:t>forEach</a:t>
            </a:r>
            <a:r>
              <a:rPr lang="en" sz="1400">
                <a:solidFill>
                  <a:srgbClr val="374151"/>
                </a:solidFill>
                <a:highlight>
                  <a:schemeClr val="lt1"/>
                </a:highlight>
                <a:latin typeface="Roboto"/>
                <a:ea typeface="Roboto"/>
                <a:cs typeface="Roboto"/>
                <a:sym typeface="Roboto"/>
              </a:rPr>
              <a:t> method to access both the element and its index.</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920" name="Google Shape;920;p116"/>
          <p:cNvPicPr preferRelativeResize="0"/>
          <p:nvPr/>
        </p:nvPicPr>
        <p:blipFill rotWithShape="1">
          <a:blip r:embed="rId3">
            <a:alphaModFix/>
          </a:blip>
          <a:srcRect b="0" l="0" r="0" t="0"/>
          <a:stretch/>
        </p:blipFill>
        <p:spPr>
          <a:xfrm>
            <a:off x="1905000" y="2391188"/>
            <a:ext cx="5334000" cy="14382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26" name="Google Shape;926;p11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Array Destructuring:</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1200"/>
              </a:spcAft>
              <a:buSzPts val="1300"/>
              <a:buNone/>
            </a:pPr>
            <a:r>
              <a:rPr lang="en" sz="1400">
                <a:solidFill>
                  <a:srgbClr val="374151"/>
                </a:solidFill>
                <a:highlight>
                  <a:schemeClr val="lt1"/>
                </a:highlight>
                <a:latin typeface="Roboto"/>
                <a:ea typeface="Roboto"/>
                <a:cs typeface="Roboto"/>
                <a:sym typeface="Roboto"/>
              </a:rPr>
              <a:t>Array destructuring is a powerful feature in JavaScript that allows you to easily extract values from arrays and assign them to variables. </a:t>
            </a:r>
            <a:endParaRPr sz="1500">
              <a:highlight>
                <a:schemeClr val="lt1"/>
              </a:highlight>
            </a:endParaRPr>
          </a:p>
        </p:txBody>
      </p:sp>
      <p:pic>
        <p:nvPicPr>
          <p:cNvPr id="927" name="Google Shape;927;p117"/>
          <p:cNvPicPr preferRelativeResize="0"/>
          <p:nvPr/>
        </p:nvPicPr>
        <p:blipFill rotWithShape="1">
          <a:blip r:embed="rId3">
            <a:alphaModFix/>
          </a:blip>
          <a:srcRect b="0" l="0" r="0" t="0"/>
          <a:stretch/>
        </p:blipFill>
        <p:spPr>
          <a:xfrm>
            <a:off x="933113" y="2512850"/>
            <a:ext cx="4638675" cy="1733550"/>
          </a:xfrm>
          <a:prstGeom prst="rect">
            <a:avLst/>
          </a:prstGeom>
          <a:noFill/>
          <a:ln>
            <a:noFill/>
          </a:ln>
        </p:spPr>
      </p:pic>
      <p:sp>
        <p:nvSpPr>
          <p:cNvPr id="928" name="Google Shape;928;p117"/>
          <p:cNvSpPr txBox="1"/>
          <p:nvPr/>
        </p:nvSpPr>
        <p:spPr>
          <a:xfrm>
            <a:off x="5645350" y="2457900"/>
            <a:ext cx="2651700" cy="173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a:t>
            </a:r>
            <a:r>
              <a:rPr b="0" i="0" lang="en" sz="1150" u="none" cap="none" strike="noStrike">
                <a:solidFill>
                  <a:srgbClr val="188038"/>
                </a:solidFill>
                <a:highlight>
                  <a:schemeClr val="lt1"/>
                </a:highlight>
                <a:latin typeface="Courier New"/>
                <a:ea typeface="Courier New"/>
                <a:cs typeface="Courier New"/>
                <a:sym typeface="Courier New"/>
              </a:rPr>
              <a:t>firstFruit</a:t>
            </a:r>
            <a:r>
              <a:rPr b="0" i="0" lang="en" sz="1400" u="none" cap="none" strike="noStrike">
                <a:solidFill>
                  <a:srgbClr val="374151"/>
                </a:solidFill>
                <a:highlight>
                  <a:schemeClr val="lt1"/>
                </a:highlight>
                <a:latin typeface="Roboto"/>
                <a:ea typeface="Roboto"/>
                <a:cs typeface="Roboto"/>
                <a:sym typeface="Roboto"/>
              </a:rPr>
              <a:t> is assigned the value 'apple' from the first element of the </a:t>
            </a:r>
            <a:r>
              <a:rPr b="0" i="0" lang="en" sz="1150" u="none" cap="none" strike="noStrike">
                <a:solidFill>
                  <a:srgbClr val="188038"/>
                </a:solidFill>
                <a:highlight>
                  <a:schemeClr val="lt1"/>
                </a:highlight>
                <a:latin typeface="Courier New"/>
                <a:ea typeface="Courier New"/>
                <a:cs typeface="Courier New"/>
                <a:sym typeface="Courier New"/>
              </a:rPr>
              <a:t>fruits</a:t>
            </a:r>
            <a:r>
              <a:rPr b="0" i="0" lang="en" sz="1400" u="none" cap="none" strike="noStrike">
                <a:solidFill>
                  <a:srgbClr val="374151"/>
                </a:solidFill>
                <a:highlight>
                  <a:schemeClr val="lt1"/>
                </a:highlight>
                <a:latin typeface="Roboto"/>
                <a:ea typeface="Roboto"/>
                <a:cs typeface="Roboto"/>
                <a:sym typeface="Roboto"/>
              </a:rPr>
              <a:t> array, and </a:t>
            </a:r>
            <a:r>
              <a:rPr b="0" i="0" lang="en" sz="1150" u="none" cap="none" strike="noStrike">
                <a:solidFill>
                  <a:srgbClr val="188038"/>
                </a:solidFill>
                <a:highlight>
                  <a:schemeClr val="lt1"/>
                </a:highlight>
                <a:latin typeface="Courier New"/>
                <a:ea typeface="Courier New"/>
                <a:cs typeface="Courier New"/>
                <a:sym typeface="Courier New"/>
              </a:rPr>
              <a:t>secondFruit</a:t>
            </a:r>
            <a:r>
              <a:rPr b="0" i="0" lang="en" sz="1400" u="none" cap="none" strike="noStrike">
                <a:solidFill>
                  <a:srgbClr val="374151"/>
                </a:solidFill>
                <a:highlight>
                  <a:schemeClr val="lt1"/>
                </a:highlight>
                <a:latin typeface="Roboto"/>
                <a:ea typeface="Roboto"/>
                <a:cs typeface="Roboto"/>
                <a:sym typeface="Roboto"/>
              </a:rPr>
              <a:t> is assigned the value 'banana' from the second element.</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1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34" name="Google Shape;934;p11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Skipping Elements:</a:t>
            </a:r>
            <a:r>
              <a:rPr lang="en" sz="1400">
                <a:solidFill>
                  <a:srgbClr val="374151"/>
                </a:solidFill>
                <a:highlight>
                  <a:schemeClr val="lt1"/>
                </a:highlight>
                <a:latin typeface="Roboto"/>
                <a:ea typeface="Roboto"/>
                <a:cs typeface="Roboto"/>
                <a:sym typeface="Roboto"/>
              </a:rPr>
              <a:t>You can skip elements by leaving empty slots in the destructuring pattern: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Rest Parameter:</a:t>
            </a:r>
            <a:r>
              <a:rPr lang="en" sz="1400">
                <a:solidFill>
                  <a:srgbClr val="374151"/>
                </a:solidFill>
                <a:highlight>
                  <a:schemeClr val="lt1"/>
                </a:highlight>
                <a:latin typeface="Roboto"/>
                <a:ea typeface="Roboto"/>
                <a:cs typeface="Roboto"/>
                <a:sym typeface="Roboto"/>
              </a:rPr>
              <a:t>The rest parameter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can be used to capture the remaining elements of an array into a new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1200"/>
              </a:spcAft>
              <a:buSzPts val="1300"/>
              <a:buNone/>
            </a:pPr>
            <a:r>
              <a:t/>
            </a:r>
            <a:endParaRPr sz="1500">
              <a:highlight>
                <a:schemeClr val="lt1"/>
              </a:highlight>
            </a:endParaRPr>
          </a:p>
        </p:txBody>
      </p:sp>
      <p:pic>
        <p:nvPicPr>
          <p:cNvPr id="935" name="Google Shape;935;p118"/>
          <p:cNvPicPr preferRelativeResize="0"/>
          <p:nvPr/>
        </p:nvPicPr>
        <p:blipFill rotWithShape="1">
          <a:blip r:embed="rId3">
            <a:alphaModFix/>
          </a:blip>
          <a:srcRect b="0" l="0" r="0" t="0"/>
          <a:stretch/>
        </p:blipFill>
        <p:spPr>
          <a:xfrm>
            <a:off x="963500" y="2027054"/>
            <a:ext cx="3339200" cy="735316"/>
          </a:xfrm>
          <a:prstGeom prst="rect">
            <a:avLst/>
          </a:prstGeom>
          <a:noFill/>
          <a:ln>
            <a:noFill/>
          </a:ln>
        </p:spPr>
      </p:pic>
      <p:sp>
        <p:nvSpPr>
          <p:cNvPr id="936" name="Google Shape;936;p118"/>
          <p:cNvSpPr txBox="1"/>
          <p:nvPr/>
        </p:nvSpPr>
        <p:spPr>
          <a:xfrm>
            <a:off x="5026000" y="1957163"/>
            <a:ext cx="2975700" cy="87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Here, we skip the first two elements and assign 'cherry' to </a:t>
            </a:r>
            <a:r>
              <a:rPr b="0" i="0" lang="en" sz="1150" u="none" cap="none" strike="noStrike">
                <a:solidFill>
                  <a:srgbClr val="188038"/>
                </a:solidFill>
                <a:highlight>
                  <a:schemeClr val="lt1"/>
                </a:highlight>
                <a:latin typeface="Courier New"/>
                <a:ea typeface="Courier New"/>
                <a:cs typeface="Courier New"/>
                <a:sym typeface="Courier New"/>
              </a:rPr>
              <a:t>thirdFruit</a:t>
            </a:r>
            <a:r>
              <a:rPr b="0" i="0" lang="en" sz="1400" u="none" cap="none" strike="noStrike">
                <a:solidFill>
                  <a:srgbClr val="374151"/>
                </a:solidFill>
                <a:highlight>
                  <a:schemeClr val="lt1"/>
                </a:highlight>
                <a:latin typeface="Roboto"/>
                <a:ea typeface="Roboto"/>
                <a:cs typeface="Roboto"/>
                <a:sym typeface="Roboto"/>
              </a:rPr>
              <a:t>.</a:t>
            </a:r>
            <a:endParaRPr b="0" i="0" sz="1600" u="none" cap="none" strike="noStrike">
              <a:solidFill>
                <a:srgbClr val="000000"/>
              </a:solidFill>
              <a:highlight>
                <a:schemeClr val="lt1"/>
              </a:highlight>
              <a:latin typeface="Lato"/>
              <a:ea typeface="Lato"/>
              <a:cs typeface="Lato"/>
              <a:sym typeface="Lato"/>
            </a:endParaRPr>
          </a:p>
        </p:txBody>
      </p:sp>
      <p:pic>
        <p:nvPicPr>
          <p:cNvPr id="937" name="Google Shape;937;p118"/>
          <p:cNvPicPr preferRelativeResize="0"/>
          <p:nvPr/>
        </p:nvPicPr>
        <p:blipFill rotWithShape="1">
          <a:blip r:embed="rId4">
            <a:alphaModFix/>
          </a:blip>
          <a:srcRect b="0" l="0" r="0" t="0"/>
          <a:stretch/>
        </p:blipFill>
        <p:spPr>
          <a:xfrm>
            <a:off x="1029775" y="3370338"/>
            <a:ext cx="4238600" cy="969700"/>
          </a:xfrm>
          <a:prstGeom prst="rect">
            <a:avLst/>
          </a:prstGeom>
          <a:noFill/>
          <a:ln>
            <a:noFill/>
          </a:ln>
        </p:spPr>
      </p:pic>
      <p:sp>
        <p:nvSpPr>
          <p:cNvPr id="938" name="Google Shape;938;p118"/>
          <p:cNvSpPr txBox="1"/>
          <p:nvPr/>
        </p:nvSpPr>
        <p:spPr>
          <a:xfrm>
            <a:off x="5604975" y="3238525"/>
            <a:ext cx="2813100" cy="96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case, </a:t>
            </a:r>
            <a:r>
              <a:rPr b="0" i="0" lang="en" sz="1150" u="none" cap="none" strike="noStrike">
                <a:solidFill>
                  <a:srgbClr val="188038"/>
                </a:solidFill>
                <a:highlight>
                  <a:schemeClr val="lt1"/>
                </a:highlight>
                <a:latin typeface="Courier New"/>
                <a:ea typeface="Courier New"/>
                <a:cs typeface="Courier New"/>
                <a:sym typeface="Courier New"/>
              </a:rPr>
              <a:t>firstFruit</a:t>
            </a:r>
            <a:r>
              <a:rPr b="0" i="0" lang="en" sz="1400" u="none" cap="none" strike="noStrike">
                <a:solidFill>
                  <a:srgbClr val="374151"/>
                </a:solidFill>
                <a:highlight>
                  <a:schemeClr val="lt1"/>
                </a:highlight>
                <a:latin typeface="Roboto"/>
                <a:ea typeface="Roboto"/>
                <a:cs typeface="Roboto"/>
                <a:sym typeface="Roboto"/>
              </a:rPr>
              <a:t> captures 'apple', and </a:t>
            </a:r>
            <a:r>
              <a:rPr b="0" i="0" lang="en" sz="1150" u="none" cap="none" strike="noStrike">
                <a:solidFill>
                  <a:srgbClr val="188038"/>
                </a:solidFill>
                <a:highlight>
                  <a:schemeClr val="lt1"/>
                </a:highlight>
                <a:latin typeface="Courier New"/>
                <a:ea typeface="Courier New"/>
                <a:cs typeface="Courier New"/>
                <a:sym typeface="Courier New"/>
              </a:rPr>
              <a:t>restOfFruits</a:t>
            </a:r>
            <a:r>
              <a:rPr b="0" i="0" lang="en" sz="1400" u="none" cap="none" strike="noStrike">
                <a:solidFill>
                  <a:srgbClr val="374151"/>
                </a:solidFill>
                <a:highlight>
                  <a:schemeClr val="lt1"/>
                </a:highlight>
                <a:latin typeface="Roboto"/>
                <a:ea typeface="Roboto"/>
                <a:cs typeface="Roboto"/>
                <a:sym typeface="Roboto"/>
              </a:rPr>
              <a:t> captures the remaining elements as an array.</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944" name="Google Shape;944;p11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Default Values:</a:t>
            </a:r>
            <a:r>
              <a:rPr b="1" lang="en" sz="1850">
                <a:solidFill>
                  <a:srgbClr val="000000"/>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You can provide default values for variables in case the array doesn't have enough elements: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In this example, if the </a:t>
            </a:r>
            <a:r>
              <a:rPr lang="en" sz="1150">
                <a:solidFill>
                  <a:srgbClr val="188038"/>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 doesn't have a third element, </a:t>
            </a:r>
            <a:r>
              <a:rPr lang="en" sz="1150">
                <a:solidFill>
                  <a:srgbClr val="188038"/>
                </a:solidFill>
                <a:highlight>
                  <a:schemeClr val="lt1"/>
                </a:highlight>
                <a:latin typeface="Courier New"/>
                <a:ea typeface="Courier New"/>
                <a:cs typeface="Courier New"/>
                <a:sym typeface="Courier New"/>
              </a:rPr>
              <a:t>thirdFruit</a:t>
            </a:r>
            <a:r>
              <a:rPr lang="en" sz="1400">
                <a:solidFill>
                  <a:srgbClr val="374151"/>
                </a:solidFill>
                <a:highlight>
                  <a:schemeClr val="lt1"/>
                </a:highlight>
                <a:latin typeface="Roboto"/>
                <a:ea typeface="Roboto"/>
                <a:cs typeface="Roboto"/>
                <a:sym typeface="Roboto"/>
              </a:rPr>
              <a:t> is assigned the default value 'strawberry'.</a:t>
            </a:r>
            <a:endParaRPr sz="1500">
              <a:highlight>
                <a:schemeClr val="lt1"/>
              </a:highlight>
            </a:endParaRPr>
          </a:p>
        </p:txBody>
      </p:sp>
      <p:pic>
        <p:nvPicPr>
          <p:cNvPr id="945" name="Google Shape;945;p119"/>
          <p:cNvPicPr preferRelativeResize="0"/>
          <p:nvPr/>
        </p:nvPicPr>
        <p:blipFill rotWithShape="1">
          <a:blip r:embed="rId3">
            <a:alphaModFix/>
          </a:blip>
          <a:srcRect b="0" l="0" r="0" t="0"/>
          <a:stretch/>
        </p:blipFill>
        <p:spPr>
          <a:xfrm>
            <a:off x="1072700" y="2022900"/>
            <a:ext cx="6867525" cy="14478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51" name="Google Shape;951;p12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Swapping Values: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Array destructuring makes it easy to swap the values of two variables: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Here, the values of </a:t>
            </a:r>
            <a:r>
              <a:rPr lang="en" sz="1150">
                <a:solidFill>
                  <a:srgbClr val="188038"/>
                </a:solidFill>
                <a:highlight>
                  <a:schemeClr val="lt1"/>
                </a:highlight>
                <a:latin typeface="Courier New"/>
                <a:ea typeface="Courier New"/>
                <a:cs typeface="Courier New"/>
                <a:sym typeface="Courier New"/>
              </a:rPr>
              <a:t>a</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b</a:t>
            </a:r>
            <a:r>
              <a:rPr lang="en" sz="1400">
                <a:solidFill>
                  <a:srgbClr val="374151"/>
                </a:solidFill>
                <a:highlight>
                  <a:schemeClr val="lt1"/>
                </a:highlight>
                <a:latin typeface="Roboto"/>
                <a:ea typeface="Roboto"/>
                <a:cs typeface="Roboto"/>
                <a:sym typeface="Roboto"/>
              </a:rPr>
              <a:t> are swapped in a single line of code.</a:t>
            </a:r>
            <a:endParaRPr sz="1500">
              <a:highlight>
                <a:schemeClr val="lt1"/>
              </a:highlight>
            </a:endParaRPr>
          </a:p>
        </p:txBody>
      </p:sp>
      <p:pic>
        <p:nvPicPr>
          <p:cNvPr id="952" name="Google Shape;952;p120"/>
          <p:cNvPicPr preferRelativeResize="0"/>
          <p:nvPr/>
        </p:nvPicPr>
        <p:blipFill rotWithShape="1">
          <a:blip r:embed="rId3">
            <a:alphaModFix/>
          </a:blip>
          <a:srcRect b="0" l="0" r="0" t="0"/>
          <a:stretch/>
        </p:blipFill>
        <p:spPr>
          <a:xfrm>
            <a:off x="2636875" y="2009900"/>
            <a:ext cx="2793050" cy="1770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58" name="Google Shape;958;p12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Nested Destructuring:</a:t>
            </a:r>
            <a:r>
              <a:rPr b="1" lang="en" sz="1850">
                <a:solidFill>
                  <a:srgbClr val="000000"/>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You can also destructure nested arrays: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400"/>
              </a:spcBef>
              <a:spcAft>
                <a:spcPts val="1200"/>
              </a:spcAft>
              <a:buSzPts val="1300"/>
              <a:buNone/>
            </a:pPr>
            <a:r>
              <a:t/>
            </a:r>
            <a:endParaRPr/>
          </a:p>
        </p:txBody>
      </p:sp>
      <p:pic>
        <p:nvPicPr>
          <p:cNvPr id="959" name="Google Shape;959;p121"/>
          <p:cNvPicPr preferRelativeResize="0"/>
          <p:nvPr/>
        </p:nvPicPr>
        <p:blipFill rotWithShape="1">
          <a:blip r:embed="rId3">
            <a:alphaModFix/>
          </a:blip>
          <a:srcRect b="0" l="0" r="0" t="0"/>
          <a:stretch/>
        </p:blipFill>
        <p:spPr>
          <a:xfrm>
            <a:off x="2838875" y="1753100"/>
            <a:ext cx="2685300" cy="2526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965" name="Google Shape;965;p12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300"/>
              <a:buNone/>
            </a:pPr>
            <a:r>
              <a:rPr b="1" lang="en" sz="1750">
                <a:solidFill>
                  <a:srgbClr val="000000"/>
                </a:solidFill>
                <a:highlight>
                  <a:schemeClr val="lt1"/>
                </a:highlight>
                <a:latin typeface="Roboto"/>
                <a:ea typeface="Roboto"/>
                <a:cs typeface="Roboto"/>
                <a:sym typeface="Roboto"/>
              </a:rPr>
              <a:t>Searching Array Methods:</a:t>
            </a:r>
            <a:endParaRPr b="1" sz="175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1.</a:t>
            </a:r>
            <a:r>
              <a:rPr b="1" lang="en" sz="1400">
                <a:solidFill>
                  <a:srgbClr val="000000"/>
                </a:solidFill>
                <a:highlight>
                  <a:schemeClr val="lt1"/>
                </a:highlight>
                <a:latin typeface="Roboto"/>
                <a:ea typeface="Roboto"/>
                <a:cs typeface="Roboto"/>
                <a:sym typeface="Roboto"/>
              </a:rPr>
              <a:t> </a:t>
            </a:r>
            <a:r>
              <a:rPr b="1" lang="en" sz="1250">
                <a:solidFill>
                  <a:srgbClr val="188038"/>
                </a:solidFill>
                <a:highlight>
                  <a:schemeClr val="lt1"/>
                </a:highlight>
                <a:latin typeface="Courier New"/>
                <a:ea typeface="Courier New"/>
                <a:cs typeface="Courier New"/>
                <a:sym typeface="Courier New"/>
              </a:rPr>
              <a:t>indexOf()</a:t>
            </a:r>
            <a:endParaRPr b="1" sz="1250">
              <a:solidFill>
                <a:srgbClr val="188038"/>
              </a:solidFill>
              <a:highlight>
                <a:schemeClr val="lt1"/>
              </a:highlight>
              <a:latin typeface="Courier New"/>
              <a:ea typeface="Courier New"/>
              <a:cs typeface="Courier New"/>
              <a:sym typeface="Courier New"/>
            </a:endParaRPr>
          </a:p>
          <a:p>
            <a:pPr indent="-304800" lvl="0" marL="457200" rtl="0" algn="just">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indexOf()</a:t>
            </a:r>
            <a:r>
              <a:rPr lang="en" sz="1400">
                <a:solidFill>
                  <a:srgbClr val="374151"/>
                </a:solidFill>
                <a:highlight>
                  <a:schemeClr val="lt1"/>
                </a:highlight>
                <a:latin typeface="Roboto"/>
                <a:ea typeface="Roboto"/>
                <a:cs typeface="Roboto"/>
                <a:sym typeface="Roboto"/>
              </a:rPr>
              <a:t> method returns the index of the first occurrence of a specified element in an array, or -1 if the element is not found.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966" name="Google Shape;966;p122"/>
          <p:cNvPicPr preferRelativeResize="0"/>
          <p:nvPr/>
        </p:nvPicPr>
        <p:blipFill rotWithShape="1">
          <a:blip r:embed="rId3">
            <a:alphaModFix/>
          </a:blip>
          <a:srcRect b="0" l="0" r="0" t="0"/>
          <a:stretch/>
        </p:blipFill>
        <p:spPr>
          <a:xfrm>
            <a:off x="2276475" y="2742263"/>
            <a:ext cx="4591050" cy="124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72" name="Google Shape;972;p12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2. </a:t>
            </a:r>
            <a:r>
              <a:rPr b="1" lang="en" sz="1250">
                <a:solidFill>
                  <a:srgbClr val="188038"/>
                </a:solidFill>
                <a:highlight>
                  <a:schemeClr val="lt1"/>
                </a:highlight>
                <a:latin typeface="Courier New"/>
                <a:ea typeface="Courier New"/>
                <a:cs typeface="Courier New"/>
                <a:sym typeface="Courier New"/>
              </a:rPr>
              <a:t>lastIndexOf()</a:t>
            </a:r>
            <a:endParaRPr b="1" sz="1250">
              <a:solidFill>
                <a:srgbClr val="188038"/>
              </a:solidFill>
              <a:highlight>
                <a:schemeClr val="lt1"/>
              </a:highlight>
              <a:latin typeface="Courier New"/>
              <a:ea typeface="Courier New"/>
              <a:cs typeface="Courier New"/>
              <a:sym typeface="Courier New"/>
            </a:endParaRPr>
          </a:p>
          <a:p>
            <a:pPr indent="-304800" lvl="0" marL="457200" rtl="0" algn="just">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lastIndexOf()</a:t>
            </a:r>
            <a:r>
              <a:rPr lang="en" sz="1400">
                <a:solidFill>
                  <a:srgbClr val="374151"/>
                </a:solidFill>
                <a:highlight>
                  <a:schemeClr val="lt1"/>
                </a:highlight>
                <a:latin typeface="Roboto"/>
                <a:ea typeface="Roboto"/>
                <a:cs typeface="Roboto"/>
                <a:sym typeface="Roboto"/>
              </a:rPr>
              <a:t> method is similar to </a:t>
            </a:r>
            <a:r>
              <a:rPr lang="en" sz="1250">
                <a:solidFill>
                  <a:srgbClr val="374151"/>
                </a:solidFill>
                <a:highlight>
                  <a:schemeClr val="lt1"/>
                </a:highlight>
                <a:latin typeface="Courier New"/>
                <a:ea typeface="Courier New"/>
                <a:cs typeface="Courier New"/>
                <a:sym typeface="Courier New"/>
              </a:rPr>
              <a:t>indexOf()</a:t>
            </a:r>
            <a:r>
              <a:rPr lang="en" sz="1400">
                <a:solidFill>
                  <a:srgbClr val="374151"/>
                </a:solidFill>
                <a:highlight>
                  <a:schemeClr val="lt1"/>
                </a:highlight>
                <a:latin typeface="Roboto"/>
                <a:ea typeface="Roboto"/>
                <a:cs typeface="Roboto"/>
                <a:sym typeface="Roboto"/>
              </a:rPr>
              <a:t>, but it returns the index of the last occurrence of the specified element.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973" name="Google Shape;973;p123"/>
          <p:cNvPicPr preferRelativeResize="0"/>
          <p:nvPr/>
        </p:nvPicPr>
        <p:blipFill rotWithShape="1">
          <a:blip r:embed="rId3">
            <a:alphaModFix/>
          </a:blip>
          <a:srcRect b="0" l="0" r="0" t="0"/>
          <a:stretch/>
        </p:blipFill>
        <p:spPr>
          <a:xfrm>
            <a:off x="2033575" y="2411263"/>
            <a:ext cx="5076825" cy="1209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79" name="Google Shape;979;p12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3. </a:t>
            </a:r>
            <a:r>
              <a:rPr b="1" lang="en" sz="1250">
                <a:solidFill>
                  <a:srgbClr val="188038"/>
                </a:solidFill>
                <a:highlight>
                  <a:schemeClr val="lt1"/>
                </a:highlight>
                <a:latin typeface="Courier New"/>
                <a:ea typeface="Courier New"/>
                <a:cs typeface="Courier New"/>
                <a:sym typeface="Courier New"/>
              </a:rPr>
              <a:t>includes()</a:t>
            </a:r>
            <a:endParaRPr b="1" sz="1250">
              <a:solidFill>
                <a:srgbClr val="188038"/>
              </a:solidFill>
              <a:highlight>
                <a:schemeClr val="lt1"/>
              </a:highlight>
              <a:latin typeface="Courier New"/>
              <a:ea typeface="Courier New"/>
              <a:cs typeface="Courier New"/>
              <a:sym typeface="Courier New"/>
            </a:endParaRPr>
          </a:p>
          <a:p>
            <a:pPr indent="-304800" lvl="0" marL="457200" rtl="0" algn="just">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includes()</a:t>
            </a:r>
            <a:r>
              <a:rPr lang="en" sz="1400">
                <a:solidFill>
                  <a:srgbClr val="374151"/>
                </a:solidFill>
                <a:highlight>
                  <a:schemeClr val="lt1"/>
                </a:highlight>
                <a:latin typeface="Roboto"/>
                <a:ea typeface="Roboto"/>
                <a:cs typeface="Roboto"/>
                <a:sym typeface="Roboto"/>
              </a:rPr>
              <a:t> method checks if an array contains a specified element and returns </a:t>
            </a:r>
            <a:r>
              <a:rPr lang="en" sz="1250">
                <a:solidFill>
                  <a:srgbClr val="374151"/>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false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980" name="Google Shape;980;p124"/>
          <p:cNvPicPr preferRelativeResize="0"/>
          <p:nvPr/>
        </p:nvPicPr>
        <p:blipFill rotWithShape="1">
          <a:blip r:embed="rId3">
            <a:alphaModFix/>
          </a:blip>
          <a:srcRect b="0" l="0" r="0" t="0"/>
          <a:stretch/>
        </p:blipFill>
        <p:spPr>
          <a:xfrm>
            <a:off x="1771188" y="2474613"/>
            <a:ext cx="5305425" cy="119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60" name="Google Shape;160;p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500">
                <a:solidFill>
                  <a:srgbClr val="000000"/>
                </a:solidFill>
                <a:latin typeface="Roboto"/>
                <a:ea typeface="Roboto"/>
                <a:cs typeface="Roboto"/>
                <a:sym typeface="Roboto"/>
              </a:rPr>
              <a:t> Setting up the Development Environment</a:t>
            </a:r>
            <a:endParaRPr b="1" sz="1500">
              <a:solidFill>
                <a:srgbClr val="000000"/>
              </a:solidFill>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sp>
        <p:nvSpPr>
          <p:cNvPr id="161" name="Google Shape;161;p7"/>
          <p:cNvSpPr txBox="1"/>
          <p:nvPr/>
        </p:nvSpPr>
        <p:spPr>
          <a:xfrm>
            <a:off x="854225" y="1735050"/>
            <a:ext cx="3717900" cy="2392200"/>
          </a:xfrm>
          <a:prstGeom prst="rect">
            <a:avLst/>
          </a:prstGeom>
          <a:noFill/>
          <a:ln>
            <a:noFill/>
          </a:ln>
        </p:spPr>
        <p:txBody>
          <a:bodyPr anchorCtr="0" anchor="t" bIns="91425" lIns="91425" spcFirstLastPara="1" rIns="91425" wrap="square" tIns="91425">
            <a:noAutofit/>
          </a:bodyPr>
          <a:lstStyle/>
          <a:p>
            <a:pPr indent="0" lvl="0" marL="0" marR="0" rtl="0" algn="l">
              <a:lnSpc>
                <a:spcPct val="133333"/>
              </a:lnSpc>
              <a:spcBef>
                <a:spcPts val="1800"/>
              </a:spcBef>
              <a:spcAft>
                <a:spcPts val="0"/>
              </a:spcAft>
              <a:buClr>
                <a:srgbClr val="000000"/>
              </a:buClr>
              <a:buSzPts val="1700"/>
              <a:buFont typeface="Arial"/>
              <a:buNone/>
            </a:pPr>
            <a:r>
              <a:rPr b="1" i="0" lang="en" sz="1700" u="none" cap="none" strike="noStrike">
                <a:solidFill>
                  <a:srgbClr val="000000"/>
                </a:solidFill>
                <a:highlight>
                  <a:schemeClr val="lt1"/>
                </a:highlight>
                <a:latin typeface="Roboto"/>
                <a:ea typeface="Roboto"/>
                <a:cs typeface="Roboto"/>
                <a:sym typeface="Roboto"/>
              </a:rPr>
              <a:t>Step 1: Install Visual Studio Code</a:t>
            </a:r>
            <a:endParaRPr b="1" i="0" sz="1700" u="none" cap="none" strike="noStrike">
              <a:solidFill>
                <a:srgbClr val="000000"/>
              </a:solidFill>
              <a:highlight>
                <a:schemeClr val="lt1"/>
              </a:highlight>
              <a:latin typeface="Roboto"/>
              <a:ea typeface="Roboto"/>
              <a:cs typeface="Roboto"/>
              <a:sym typeface="Roboto"/>
            </a:endParaRPr>
          </a:p>
          <a:p>
            <a:pPr indent="0" lvl="0" marL="0" marR="0" rtl="0" algn="just">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If you haven't already, download and install Visual Studio Code from the</a:t>
            </a:r>
            <a:r>
              <a:rPr b="0" i="0" lang="en" sz="1400" u="none" cap="none" strike="noStrike">
                <a:solidFill>
                  <a:srgbClr val="374151"/>
                </a:solidFill>
                <a:highlight>
                  <a:schemeClr val="lt1"/>
                </a:highlight>
                <a:uFill>
                  <a:noFill/>
                </a:uFill>
                <a:latin typeface="Roboto"/>
                <a:ea typeface="Roboto"/>
                <a:cs typeface="Roboto"/>
                <a:sym typeface="Roboto"/>
                <a:hlinkClick r:id="rId3">
                  <a:extLst>
                    <a:ext uri="{A12FA001-AC4F-418D-AE19-62706E023703}">
                      <ahyp:hlinkClr val="tx"/>
                    </a:ext>
                  </a:extLst>
                </a:hlinkClick>
              </a:rPr>
              <a:t> </a:t>
            </a:r>
            <a:r>
              <a:rPr b="0" i="0" lang="en" sz="1400" u="sng" cap="none" strike="noStrike">
                <a:solidFill>
                  <a:schemeClr val="hlink"/>
                </a:solidFill>
                <a:highlight>
                  <a:schemeClr val="lt1"/>
                </a:highlight>
                <a:latin typeface="Roboto"/>
                <a:ea typeface="Roboto"/>
                <a:cs typeface="Roboto"/>
                <a:sym typeface="Roboto"/>
                <a:hlinkClick r:id="rId4"/>
              </a:rPr>
              <a:t>official website</a:t>
            </a:r>
            <a:r>
              <a:rPr b="0" i="0" lang="en" sz="1400" u="none" cap="none" strike="noStrike">
                <a:solidFill>
                  <a:srgbClr val="374151"/>
                </a:solidFill>
                <a:highlight>
                  <a:schemeClr val="lt1"/>
                </a:highlight>
                <a:latin typeface="Roboto"/>
                <a:ea typeface="Roboto"/>
                <a:cs typeface="Roboto"/>
                <a:sym typeface="Roboto"/>
              </a:rPr>
              <a:t>. It's available for Windows, macOS, and Linux.</a:t>
            </a:r>
            <a:endParaRPr b="0" i="0" sz="1400" u="none" cap="none" strike="noStrike">
              <a:solidFill>
                <a:srgbClr val="37415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Lato"/>
              <a:ea typeface="Lato"/>
              <a:cs typeface="Lato"/>
              <a:sym typeface="Lato"/>
            </a:endParaRPr>
          </a:p>
        </p:txBody>
      </p:sp>
      <p:pic>
        <p:nvPicPr>
          <p:cNvPr id="162" name="Google Shape;162;p7"/>
          <p:cNvPicPr preferRelativeResize="0"/>
          <p:nvPr/>
        </p:nvPicPr>
        <p:blipFill rotWithShape="1">
          <a:blip r:embed="rId5">
            <a:alphaModFix/>
          </a:blip>
          <a:srcRect b="0" l="0" r="0" t="0"/>
          <a:stretch/>
        </p:blipFill>
        <p:spPr>
          <a:xfrm>
            <a:off x="4572000" y="1706725"/>
            <a:ext cx="3373300" cy="173004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986" name="Google Shape;986;p12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Sorting Array Methods: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4.</a:t>
            </a:r>
            <a:r>
              <a:rPr b="1" lang="en" sz="1400">
                <a:solidFill>
                  <a:srgbClr val="000000"/>
                </a:solidFill>
                <a:highlight>
                  <a:schemeClr val="lt1"/>
                </a:highlight>
                <a:latin typeface="Roboto"/>
                <a:ea typeface="Roboto"/>
                <a:cs typeface="Roboto"/>
                <a:sym typeface="Roboto"/>
              </a:rPr>
              <a:t> </a:t>
            </a:r>
            <a:r>
              <a:rPr b="1" lang="en" sz="1250">
                <a:solidFill>
                  <a:srgbClr val="188038"/>
                </a:solidFill>
                <a:highlight>
                  <a:schemeClr val="lt1"/>
                </a:highlight>
                <a:latin typeface="Courier New"/>
                <a:ea typeface="Courier New"/>
                <a:cs typeface="Courier New"/>
                <a:sym typeface="Courier New"/>
              </a:rPr>
              <a:t>sort()</a:t>
            </a:r>
            <a:endParaRPr b="1" sz="1250">
              <a:solidFill>
                <a:srgbClr val="188038"/>
              </a:solidFill>
              <a:highlight>
                <a:schemeClr val="lt1"/>
              </a:highlight>
              <a:latin typeface="Courier New"/>
              <a:ea typeface="Courier New"/>
              <a:cs typeface="Courier New"/>
              <a:sym typeface="Courier New"/>
            </a:endParaRPr>
          </a:p>
          <a:p>
            <a:pPr indent="-304800" lvl="0" marL="457200" rtl="0" algn="just">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sort()</a:t>
            </a:r>
            <a:r>
              <a:rPr lang="en" sz="1400">
                <a:solidFill>
                  <a:srgbClr val="374151"/>
                </a:solidFill>
                <a:highlight>
                  <a:schemeClr val="lt1"/>
                </a:highlight>
                <a:latin typeface="Roboto"/>
                <a:ea typeface="Roboto"/>
                <a:cs typeface="Roboto"/>
                <a:sym typeface="Roboto"/>
              </a:rPr>
              <a:t> method sorts the elements of an array in place and returns the sorted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716">
              <a:highlight>
                <a:schemeClr val="lt1"/>
              </a:highlight>
            </a:endParaRPr>
          </a:p>
        </p:txBody>
      </p:sp>
      <p:pic>
        <p:nvPicPr>
          <p:cNvPr id="987" name="Google Shape;987;p125"/>
          <p:cNvPicPr preferRelativeResize="0"/>
          <p:nvPr/>
        </p:nvPicPr>
        <p:blipFill rotWithShape="1">
          <a:blip r:embed="rId3">
            <a:alphaModFix/>
          </a:blip>
          <a:srcRect b="0" l="0" r="0" t="0"/>
          <a:stretch/>
        </p:blipFill>
        <p:spPr>
          <a:xfrm>
            <a:off x="1977125" y="2387200"/>
            <a:ext cx="5055099" cy="12766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993" name="Google Shape;993;p12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16">
                <a:solidFill>
                  <a:srgbClr val="374151"/>
                </a:solidFill>
                <a:highlight>
                  <a:schemeClr val="lt1"/>
                </a:highlight>
                <a:latin typeface="Roboto"/>
                <a:ea typeface="Roboto"/>
                <a:cs typeface="Roboto"/>
                <a:sym typeface="Roboto"/>
              </a:rPr>
              <a:t>Keep in mind that </a:t>
            </a:r>
            <a:r>
              <a:rPr lang="en" sz="1166">
                <a:solidFill>
                  <a:srgbClr val="188038"/>
                </a:solidFill>
                <a:highlight>
                  <a:schemeClr val="lt1"/>
                </a:highlight>
                <a:latin typeface="Courier New"/>
                <a:ea typeface="Courier New"/>
                <a:cs typeface="Courier New"/>
                <a:sym typeface="Courier New"/>
              </a:rPr>
              <a:t>sort()</a:t>
            </a:r>
            <a:r>
              <a:rPr lang="en" sz="1416">
                <a:solidFill>
                  <a:srgbClr val="374151"/>
                </a:solidFill>
                <a:highlight>
                  <a:schemeClr val="lt1"/>
                </a:highlight>
                <a:latin typeface="Roboto"/>
                <a:ea typeface="Roboto"/>
                <a:cs typeface="Roboto"/>
                <a:sym typeface="Roboto"/>
              </a:rPr>
              <a:t> sorts elements as strings by default. You may need to provide a comparison function for more complex sorting.</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994" name="Google Shape;994;p126"/>
          <p:cNvPicPr preferRelativeResize="0"/>
          <p:nvPr/>
        </p:nvPicPr>
        <p:blipFill rotWithShape="1">
          <a:blip r:embed="rId3">
            <a:alphaModFix/>
          </a:blip>
          <a:srcRect b="0" l="0" r="0" t="0"/>
          <a:stretch/>
        </p:blipFill>
        <p:spPr>
          <a:xfrm>
            <a:off x="2073500" y="1971325"/>
            <a:ext cx="4781550" cy="1524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00" name="Google Shape;1000;p12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5.</a:t>
            </a:r>
            <a:r>
              <a:rPr b="1" lang="en" sz="1400">
                <a:solidFill>
                  <a:srgbClr val="000000"/>
                </a:solidFill>
                <a:highlight>
                  <a:schemeClr val="lt1"/>
                </a:highlight>
                <a:latin typeface="Roboto"/>
                <a:ea typeface="Roboto"/>
                <a:cs typeface="Roboto"/>
                <a:sym typeface="Roboto"/>
              </a:rPr>
              <a:t> </a:t>
            </a:r>
            <a:r>
              <a:rPr b="1" lang="en" sz="1250">
                <a:solidFill>
                  <a:srgbClr val="188038"/>
                </a:solidFill>
                <a:highlight>
                  <a:schemeClr val="lt1"/>
                </a:highlight>
                <a:latin typeface="Courier New"/>
                <a:ea typeface="Courier New"/>
                <a:cs typeface="Courier New"/>
                <a:sym typeface="Courier New"/>
              </a:rPr>
              <a:t>reverse()</a:t>
            </a:r>
            <a:endParaRPr b="1" sz="1250">
              <a:solidFill>
                <a:srgbClr val="188038"/>
              </a:solidFill>
              <a:highlight>
                <a:schemeClr val="lt1"/>
              </a:highlight>
              <a:latin typeface="Courier New"/>
              <a:ea typeface="Courier New"/>
              <a:cs typeface="Courier New"/>
              <a:sym typeface="Courier New"/>
            </a:endParaRPr>
          </a:p>
          <a:p>
            <a:pPr indent="-304800" lvl="0" marL="457200" rtl="0" algn="l">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reverse()</a:t>
            </a:r>
            <a:r>
              <a:rPr lang="en" sz="1400">
                <a:solidFill>
                  <a:srgbClr val="374151"/>
                </a:solidFill>
                <a:highlight>
                  <a:schemeClr val="lt1"/>
                </a:highlight>
                <a:latin typeface="Roboto"/>
                <a:ea typeface="Roboto"/>
                <a:cs typeface="Roboto"/>
                <a:sym typeface="Roboto"/>
              </a:rPr>
              <a:t> method reverses the order of elements in an array in place.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001" name="Google Shape;1001;p127"/>
          <p:cNvPicPr preferRelativeResize="0"/>
          <p:nvPr/>
        </p:nvPicPr>
        <p:blipFill rotWithShape="1">
          <a:blip r:embed="rId3">
            <a:alphaModFix/>
          </a:blip>
          <a:srcRect b="0" l="0" r="0" t="0"/>
          <a:stretch/>
        </p:blipFill>
        <p:spPr>
          <a:xfrm>
            <a:off x="1814500" y="2224038"/>
            <a:ext cx="5514975" cy="14763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07" name="Google Shape;1007;p12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6. </a:t>
            </a:r>
            <a:r>
              <a:rPr b="1" lang="en" sz="1400">
                <a:solidFill>
                  <a:srgbClr val="000000"/>
                </a:solidFill>
                <a:highlight>
                  <a:schemeClr val="lt1"/>
                </a:highlight>
                <a:latin typeface="Roboto"/>
                <a:ea typeface="Roboto"/>
                <a:cs typeface="Roboto"/>
                <a:sym typeface="Roboto"/>
              </a:rPr>
              <a:t>Custom Sorting with </a:t>
            </a:r>
            <a:r>
              <a:rPr b="1" lang="en" sz="1250">
                <a:solidFill>
                  <a:srgbClr val="188038"/>
                </a:solidFill>
                <a:highlight>
                  <a:schemeClr val="lt1"/>
                </a:highlight>
                <a:latin typeface="Courier New"/>
                <a:ea typeface="Courier New"/>
                <a:cs typeface="Courier New"/>
                <a:sym typeface="Courier New"/>
              </a:rPr>
              <a:t>sort()</a:t>
            </a:r>
            <a:endParaRPr b="1" sz="1250">
              <a:solidFill>
                <a:srgbClr val="188038"/>
              </a:solidFill>
              <a:highlight>
                <a:schemeClr val="lt1"/>
              </a:highlight>
              <a:latin typeface="Courier New"/>
              <a:ea typeface="Courier New"/>
              <a:cs typeface="Courier New"/>
              <a:sym typeface="Courier New"/>
            </a:endParaRPr>
          </a:p>
          <a:p>
            <a:pPr indent="-304800" lvl="0" marL="457200" rtl="0" algn="just">
              <a:lnSpc>
                <a:spcPct val="115000"/>
              </a:lnSpc>
              <a:spcBef>
                <a:spcPts val="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You can provide a custom comparison function to the </a:t>
            </a:r>
            <a:r>
              <a:rPr lang="en" sz="1250">
                <a:solidFill>
                  <a:srgbClr val="374151"/>
                </a:solidFill>
                <a:highlight>
                  <a:schemeClr val="lt1"/>
                </a:highlight>
                <a:latin typeface="Courier New"/>
                <a:ea typeface="Courier New"/>
                <a:cs typeface="Courier New"/>
                <a:sym typeface="Courier New"/>
              </a:rPr>
              <a:t>sort()</a:t>
            </a:r>
            <a:r>
              <a:rPr lang="en" sz="1400">
                <a:solidFill>
                  <a:srgbClr val="374151"/>
                </a:solidFill>
                <a:highlight>
                  <a:schemeClr val="lt1"/>
                </a:highlight>
                <a:latin typeface="Roboto"/>
                <a:ea typeface="Roboto"/>
                <a:cs typeface="Roboto"/>
                <a:sym typeface="Roboto"/>
              </a:rPr>
              <a:t> method for more complex sorting logic.</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008" name="Google Shape;1008;p128"/>
          <p:cNvPicPr preferRelativeResize="0"/>
          <p:nvPr/>
        </p:nvPicPr>
        <p:blipFill rotWithShape="1">
          <a:blip r:embed="rId3">
            <a:alphaModFix/>
          </a:blip>
          <a:srcRect b="0" l="0" r="0" t="0"/>
          <a:stretch/>
        </p:blipFill>
        <p:spPr>
          <a:xfrm>
            <a:off x="3067775" y="2047600"/>
            <a:ext cx="2416000" cy="2152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14" name="Google Shape;1014;p12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Spread Operator:</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spread operator is used to "spread" the elements of an array into a new array or as individual arguments in a function call.</a:t>
            </a:r>
            <a:endParaRPr sz="1400">
              <a:solidFill>
                <a:srgbClr val="374151"/>
              </a:solidFill>
              <a:highlight>
                <a:schemeClr val="lt1"/>
              </a:highlight>
              <a:latin typeface="Roboto"/>
              <a:ea typeface="Roboto"/>
              <a:cs typeface="Roboto"/>
              <a:sym typeface="Roboto"/>
            </a:endParaRPr>
          </a:p>
          <a:p>
            <a:pPr indent="0" lvl="0" marL="0" rtl="0" algn="just">
              <a:lnSpc>
                <a:spcPct val="150000"/>
              </a:lnSpc>
              <a:spcBef>
                <a:spcPts val="1500"/>
              </a:spcBef>
              <a:spcAft>
                <a:spcPts val="0"/>
              </a:spcAft>
              <a:buSzPts val="1300"/>
              <a:buNone/>
            </a:pPr>
            <a:r>
              <a:rPr b="1" lang="en" sz="1400">
                <a:solidFill>
                  <a:srgbClr val="000000"/>
                </a:solidFill>
                <a:highlight>
                  <a:schemeClr val="lt1"/>
                </a:highlight>
                <a:latin typeface="Roboto"/>
                <a:ea typeface="Roboto"/>
                <a:cs typeface="Roboto"/>
                <a:sym typeface="Roboto"/>
              </a:rPr>
              <a:t>1. Creating a Shallow Copy of an Array:</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200"/>
              </a:spcBef>
              <a:spcAft>
                <a:spcPts val="1200"/>
              </a:spcAft>
              <a:buSzPts val="1300"/>
              <a:buNone/>
            </a:pPr>
            <a:r>
              <a:t/>
            </a:r>
            <a:endParaRPr sz="1500">
              <a:highlight>
                <a:schemeClr val="lt1"/>
              </a:highlight>
            </a:endParaRPr>
          </a:p>
        </p:txBody>
      </p:sp>
      <p:pic>
        <p:nvPicPr>
          <p:cNvPr id="1015" name="Google Shape;1015;p129"/>
          <p:cNvPicPr preferRelativeResize="0"/>
          <p:nvPr/>
        </p:nvPicPr>
        <p:blipFill rotWithShape="1">
          <a:blip r:embed="rId3">
            <a:alphaModFix/>
          </a:blip>
          <a:srcRect b="0" l="0" r="0" t="0"/>
          <a:stretch/>
        </p:blipFill>
        <p:spPr>
          <a:xfrm>
            <a:off x="1832600" y="2774100"/>
            <a:ext cx="5482375" cy="13726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21" name="Google Shape;1021;p13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SzPts val="1300"/>
              <a:buNone/>
            </a:pPr>
            <a:r>
              <a:rPr b="1" lang="en" sz="1500">
                <a:solidFill>
                  <a:srgbClr val="000000"/>
                </a:solidFill>
                <a:highlight>
                  <a:schemeClr val="lt1"/>
                </a:highlight>
                <a:latin typeface="Roboto"/>
                <a:ea typeface="Roboto"/>
                <a:cs typeface="Roboto"/>
                <a:sym typeface="Roboto"/>
              </a:rPr>
              <a:t>2. Combining Arrays:</a:t>
            </a:r>
            <a:endParaRPr b="1" sz="1500">
              <a:solidFill>
                <a:srgbClr val="000000"/>
              </a:solidFill>
              <a:highlight>
                <a:schemeClr val="lt1"/>
              </a:highlight>
              <a:latin typeface="Roboto"/>
              <a:ea typeface="Roboto"/>
              <a:cs typeface="Roboto"/>
              <a:sym typeface="Roboto"/>
            </a:endParaRPr>
          </a:p>
          <a:p>
            <a:pPr indent="0" lvl="0" marL="0" rtl="0" algn="l">
              <a:lnSpc>
                <a:spcPct val="115000"/>
              </a:lnSpc>
              <a:spcBef>
                <a:spcPts val="200"/>
              </a:spcBef>
              <a:spcAft>
                <a:spcPts val="0"/>
              </a:spcAft>
              <a:buSzPts val="1300"/>
              <a:buNone/>
            </a:pPr>
            <a:r>
              <a:rPr lang="en" sz="1400">
                <a:solidFill>
                  <a:srgbClr val="374151"/>
                </a:solidFill>
                <a:highlight>
                  <a:schemeClr val="lt1"/>
                </a:highlight>
                <a:latin typeface="Roboto"/>
                <a:ea typeface="Roboto"/>
                <a:cs typeface="Roboto"/>
                <a:sym typeface="Roboto"/>
              </a:rPr>
              <a:t>You can use the spread operator to concatenate or combine arrays.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022" name="Google Shape;1022;p130"/>
          <p:cNvPicPr preferRelativeResize="0"/>
          <p:nvPr/>
        </p:nvPicPr>
        <p:blipFill rotWithShape="1">
          <a:blip r:embed="rId3">
            <a:alphaModFix/>
          </a:blip>
          <a:srcRect b="0" l="0" r="0" t="0"/>
          <a:stretch/>
        </p:blipFill>
        <p:spPr>
          <a:xfrm>
            <a:off x="2125875" y="2063275"/>
            <a:ext cx="4895850" cy="17526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28" name="Google Shape;1028;p13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3. Passing Array Elements as Function Arguments:</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200"/>
              </a:spcBef>
              <a:spcAft>
                <a:spcPts val="0"/>
              </a:spcAft>
              <a:buSzPts val="1300"/>
              <a:buNone/>
            </a:pPr>
            <a:r>
              <a:rPr lang="en" sz="1400">
                <a:solidFill>
                  <a:srgbClr val="374151"/>
                </a:solidFill>
                <a:highlight>
                  <a:schemeClr val="lt1"/>
                </a:highlight>
                <a:latin typeface="Roboto"/>
                <a:ea typeface="Roboto"/>
                <a:cs typeface="Roboto"/>
                <a:sym typeface="Roboto"/>
              </a:rPr>
              <a:t>You can pass the elements of an array as separate arguments to a function using the spread operator.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029" name="Google Shape;1029;p131"/>
          <p:cNvPicPr preferRelativeResize="0"/>
          <p:nvPr/>
        </p:nvPicPr>
        <p:blipFill rotWithShape="1">
          <a:blip r:embed="rId3">
            <a:alphaModFix/>
          </a:blip>
          <a:srcRect b="0" l="0" r="0" t="0"/>
          <a:stretch/>
        </p:blipFill>
        <p:spPr>
          <a:xfrm>
            <a:off x="2962275" y="2178063"/>
            <a:ext cx="3219450" cy="15144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35" name="Google Shape;1035;p13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Rest Operator:</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rest operator is used to collect multiple elements into a single array. It is often used in function parameter lists.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000000"/>
                </a:solidFill>
                <a:highlight>
                  <a:schemeClr val="lt1"/>
                </a:highlight>
                <a:latin typeface="Roboto"/>
                <a:ea typeface="Roboto"/>
                <a:cs typeface="Roboto"/>
                <a:sym typeface="Roboto"/>
              </a:rPr>
              <a:t>1. Collecting Function Arguments:</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200"/>
              </a:spcBef>
              <a:spcAft>
                <a:spcPts val="0"/>
              </a:spcAft>
              <a:buSzPts val="1300"/>
              <a:buNone/>
            </a:pPr>
            <a:r>
              <a:rPr lang="en" sz="1400">
                <a:solidFill>
                  <a:srgbClr val="374151"/>
                </a:solidFill>
                <a:highlight>
                  <a:schemeClr val="lt1"/>
                </a:highlight>
                <a:latin typeface="Roboto"/>
                <a:ea typeface="Roboto"/>
                <a:cs typeface="Roboto"/>
                <a:sym typeface="Roboto"/>
              </a:rPr>
              <a:t>You can use the rest operator to collect a variable number of arguments into an array.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036" name="Google Shape;1036;p132"/>
          <p:cNvPicPr preferRelativeResize="0"/>
          <p:nvPr/>
        </p:nvPicPr>
        <p:blipFill rotWithShape="1">
          <a:blip r:embed="rId3">
            <a:alphaModFix/>
          </a:blip>
          <a:srcRect b="0" l="0" r="0" t="0"/>
          <a:stretch/>
        </p:blipFill>
        <p:spPr>
          <a:xfrm>
            <a:off x="1873450" y="2975925"/>
            <a:ext cx="5400675" cy="12382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42" name="Google Shape;1042;p13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2. Collecting Remaining Array Elements:</a:t>
            </a:r>
            <a:endParaRPr b="1" sz="1400">
              <a:solidFill>
                <a:srgbClr val="000000"/>
              </a:solidFill>
              <a:highlight>
                <a:schemeClr val="lt1"/>
              </a:highlight>
              <a:latin typeface="Roboto"/>
              <a:ea typeface="Roboto"/>
              <a:cs typeface="Roboto"/>
              <a:sym typeface="Roboto"/>
            </a:endParaRPr>
          </a:p>
          <a:p>
            <a:pPr indent="0" lvl="0" marL="0" rtl="0" algn="l">
              <a:lnSpc>
                <a:spcPct val="115000"/>
              </a:lnSpc>
              <a:spcBef>
                <a:spcPts val="200"/>
              </a:spcBef>
              <a:spcAft>
                <a:spcPts val="0"/>
              </a:spcAft>
              <a:buSzPts val="1300"/>
              <a:buNone/>
            </a:pPr>
            <a:r>
              <a:rPr lang="en" sz="1400">
                <a:solidFill>
                  <a:srgbClr val="374151"/>
                </a:solidFill>
                <a:highlight>
                  <a:schemeClr val="lt1"/>
                </a:highlight>
                <a:latin typeface="Roboto"/>
                <a:ea typeface="Roboto"/>
                <a:cs typeface="Roboto"/>
                <a:sym typeface="Roboto"/>
              </a:rPr>
              <a:t>In destructuring, the rest operator can collect the remaining elements into an array.</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043" name="Google Shape;1043;p133"/>
          <p:cNvPicPr preferRelativeResize="0"/>
          <p:nvPr/>
        </p:nvPicPr>
        <p:blipFill rotWithShape="1">
          <a:blip r:embed="rId3">
            <a:alphaModFix/>
          </a:blip>
          <a:srcRect b="0" l="0" r="0" t="0"/>
          <a:stretch/>
        </p:blipFill>
        <p:spPr>
          <a:xfrm>
            <a:off x="2262188" y="2262925"/>
            <a:ext cx="4619625" cy="11239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endParaRPr sz="2500">
              <a:solidFill>
                <a:srgbClr val="000000"/>
              </a:solidFill>
              <a:latin typeface="Roboto"/>
              <a:ea typeface="Roboto"/>
              <a:cs typeface="Roboto"/>
              <a:sym typeface="Roboto"/>
            </a:endParaRPr>
          </a:p>
        </p:txBody>
      </p:sp>
      <p:sp>
        <p:nvSpPr>
          <p:cNvPr id="1049" name="Google Shape;1049;p13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3. Combining with Destructuring:</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200"/>
              </a:spcBef>
              <a:spcAft>
                <a:spcPts val="0"/>
              </a:spcAft>
              <a:buSzPts val="1300"/>
              <a:buNone/>
            </a:pPr>
            <a:r>
              <a:rPr lang="en" sz="1400">
                <a:solidFill>
                  <a:srgbClr val="374151"/>
                </a:solidFill>
                <a:highlight>
                  <a:schemeClr val="lt1"/>
                </a:highlight>
                <a:latin typeface="Roboto"/>
                <a:ea typeface="Roboto"/>
                <a:cs typeface="Roboto"/>
                <a:sym typeface="Roboto"/>
              </a:rPr>
              <a:t>You can combine the rest operator with destructuring to extract specific elements and collect the rest.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050" name="Google Shape;1050;p134"/>
          <p:cNvPicPr preferRelativeResize="0"/>
          <p:nvPr/>
        </p:nvPicPr>
        <p:blipFill rotWithShape="1">
          <a:blip r:embed="rId3">
            <a:alphaModFix/>
          </a:blip>
          <a:srcRect b="0" l="0" r="0" t="0"/>
          <a:stretch/>
        </p:blipFill>
        <p:spPr>
          <a:xfrm>
            <a:off x="1362075" y="2433425"/>
            <a:ext cx="6419850" cy="121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68" name="Google Shape;168;p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fontScale="32500"/>
          </a:bodyPr>
          <a:lstStyle/>
          <a:p>
            <a:pPr indent="0" lvl="0" marL="0" rtl="0" algn="just">
              <a:lnSpc>
                <a:spcPct val="133333"/>
              </a:lnSpc>
              <a:spcBef>
                <a:spcPts val="1800"/>
              </a:spcBef>
              <a:spcAft>
                <a:spcPts val="0"/>
              </a:spcAft>
              <a:buSzPct val="83752"/>
              <a:buNone/>
            </a:pPr>
            <a:r>
              <a:rPr b="1" lang="en" sz="4776">
                <a:solidFill>
                  <a:srgbClr val="000000"/>
                </a:solidFill>
                <a:highlight>
                  <a:schemeClr val="lt1"/>
                </a:highlight>
                <a:latin typeface="Roboto"/>
                <a:ea typeface="Roboto"/>
                <a:cs typeface="Roboto"/>
                <a:sym typeface="Roboto"/>
              </a:rPr>
              <a:t>Step 2: Install Extensions</a:t>
            </a:r>
            <a:endParaRPr b="1" sz="4776">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ct val="93023"/>
              <a:buNone/>
            </a:pPr>
            <a:r>
              <a:rPr lang="en" sz="4300">
                <a:solidFill>
                  <a:srgbClr val="374151"/>
                </a:solidFill>
                <a:highlight>
                  <a:schemeClr val="lt1"/>
                </a:highlight>
                <a:latin typeface="Roboto"/>
                <a:ea typeface="Roboto"/>
                <a:cs typeface="Roboto"/>
                <a:sym typeface="Roboto"/>
              </a:rPr>
              <a:t>Extensions enhance the functionality of VS Code. Here are some essential extensions for JavaScript development:</a:t>
            </a:r>
            <a:endParaRPr sz="4300">
              <a:solidFill>
                <a:srgbClr val="374151"/>
              </a:solidFill>
              <a:highlight>
                <a:schemeClr val="lt1"/>
              </a:highlight>
              <a:latin typeface="Roboto"/>
              <a:ea typeface="Roboto"/>
              <a:cs typeface="Roboto"/>
              <a:sym typeface="Roboto"/>
            </a:endParaRPr>
          </a:p>
          <a:p>
            <a:pPr indent="-317403"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ESLint: Integrates ESLint to enforce coding standards and catch errors.</a:t>
            </a:r>
            <a:endParaRPr sz="4300">
              <a:solidFill>
                <a:srgbClr val="374151"/>
              </a:solidFill>
              <a:highlight>
                <a:schemeClr val="lt1"/>
              </a:highlight>
              <a:latin typeface="Roboto"/>
              <a:ea typeface="Roboto"/>
              <a:cs typeface="Roboto"/>
              <a:sym typeface="Roboto"/>
            </a:endParaRPr>
          </a:p>
          <a:p>
            <a:pPr indent="-317403"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Prettier: Integrates Prettier for consistent code formatting.</a:t>
            </a:r>
            <a:endParaRPr sz="4300">
              <a:solidFill>
                <a:srgbClr val="374151"/>
              </a:solidFill>
              <a:highlight>
                <a:schemeClr val="lt1"/>
              </a:highlight>
              <a:latin typeface="Roboto"/>
              <a:ea typeface="Roboto"/>
              <a:cs typeface="Roboto"/>
              <a:sym typeface="Roboto"/>
            </a:endParaRPr>
          </a:p>
          <a:p>
            <a:pPr indent="-317403"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Debugger for Chrome: Allows debugging JavaScript code in Google Chrome.</a:t>
            </a:r>
            <a:endParaRPr sz="4300">
              <a:solidFill>
                <a:srgbClr val="374151"/>
              </a:solidFill>
              <a:highlight>
                <a:schemeClr val="lt1"/>
              </a:highlight>
              <a:latin typeface="Roboto"/>
              <a:ea typeface="Roboto"/>
              <a:cs typeface="Roboto"/>
              <a:sym typeface="Roboto"/>
            </a:endParaRPr>
          </a:p>
          <a:p>
            <a:pPr indent="-317403"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Live Server: Sets up a local development server for testing HTML and JavaScript.</a:t>
            </a:r>
            <a:endParaRPr sz="4300">
              <a:solidFill>
                <a:srgbClr val="374151"/>
              </a:solidFill>
              <a:highlight>
                <a:schemeClr val="lt1"/>
              </a:highlight>
              <a:latin typeface="Roboto"/>
              <a:ea typeface="Roboto"/>
              <a:cs typeface="Roboto"/>
              <a:sym typeface="Roboto"/>
            </a:endParaRPr>
          </a:p>
          <a:p>
            <a:pPr indent="-317403"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Node.js Extension Pack: Includes extensions for working with Node.js.(</a:t>
            </a:r>
            <a:r>
              <a:rPr lang="en" sz="4300" u="sng">
                <a:solidFill>
                  <a:schemeClr val="hlink"/>
                </a:solidFill>
                <a:highlight>
                  <a:schemeClr val="lt1"/>
                </a:highlight>
                <a:latin typeface="Roboto"/>
                <a:ea typeface="Roboto"/>
                <a:cs typeface="Roboto"/>
                <a:sym typeface="Roboto"/>
                <a:hlinkClick r:id="rId3"/>
              </a:rPr>
              <a:t>https://nodejs.org/en/download</a:t>
            </a:r>
            <a:r>
              <a:rPr lang="en" sz="4300">
                <a:solidFill>
                  <a:srgbClr val="374151"/>
                </a:solidFill>
                <a:highlight>
                  <a:schemeClr val="lt1"/>
                </a:highlight>
                <a:latin typeface="Roboto"/>
                <a:ea typeface="Roboto"/>
                <a:cs typeface="Roboto"/>
                <a:sym typeface="Roboto"/>
              </a:rPr>
              <a:t> )</a:t>
            </a:r>
            <a:endParaRPr sz="43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ct val="93023"/>
              <a:buNone/>
            </a:pPr>
            <a:r>
              <a:rPr lang="en" sz="4300">
                <a:solidFill>
                  <a:srgbClr val="374151"/>
                </a:solidFill>
                <a:highlight>
                  <a:schemeClr val="lt1"/>
                </a:highlight>
                <a:latin typeface="Roboto"/>
                <a:ea typeface="Roboto"/>
                <a:cs typeface="Roboto"/>
                <a:sym typeface="Roboto"/>
              </a:rPr>
              <a:t>To install extensions:</a:t>
            </a:r>
            <a:endParaRPr sz="4300">
              <a:solidFill>
                <a:srgbClr val="374151"/>
              </a:solidFill>
              <a:highlight>
                <a:schemeClr val="lt1"/>
              </a:highlight>
              <a:latin typeface="Roboto"/>
              <a:ea typeface="Roboto"/>
              <a:cs typeface="Roboto"/>
              <a:sym typeface="Roboto"/>
            </a:endParaRPr>
          </a:p>
          <a:p>
            <a:pPr indent="-317341" lvl="0" marL="457200" rtl="0" algn="just">
              <a:lnSpc>
                <a:spcPct val="115000"/>
              </a:lnSpc>
              <a:spcBef>
                <a:spcPts val="0"/>
              </a:spcBef>
              <a:spcAft>
                <a:spcPts val="0"/>
              </a:spcAft>
              <a:buClr>
                <a:srgbClr val="374151"/>
              </a:buClr>
              <a:buSzPct val="100000"/>
              <a:buFont typeface="Roboto"/>
              <a:buChar char="●"/>
            </a:pPr>
            <a:r>
              <a:rPr lang="en" sz="4300">
                <a:solidFill>
                  <a:srgbClr val="374151"/>
                </a:solidFill>
                <a:highlight>
                  <a:schemeClr val="lt1"/>
                </a:highlight>
                <a:latin typeface="Roboto"/>
                <a:ea typeface="Roboto"/>
                <a:cs typeface="Roboto"/>
                <a:sym typeface="Roboto"/>
              </a:rPr>
              <a:t>Open VS Code then click on the Extensions icon in the sidebar.</a:t>
            </a:r>
            <a:endParaRPr sz="4300">
              <a:highlight>
                <a:schemeClr val="lt1"/>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3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r>
              <a:rPr lang="en" sz="2533">
                <a:solidFill>
                  <a:srgbClr val="000000"/>
                </a:solidFill>
                <a:highlight>
                  <a:schemeClr val="lt1"/>
                </a:highlight>
                <a:latin typeface="Roboto"/>
                <a:ea typeface="Roboto"/>
                <a:cs typeface="Roboto"/>
                <a:sym typeface="Roboto"/>
              </a:rPr>
              <a:t>Exercise</a:t>
            </a:r>
            <a:r>
              <a:rPr lang="en" sz="2500">
                <a:solidFill>
                  <a:srgbClr val="000000"/>
                </a:solidFill>
                <a:latin typeface="Roboto"/>
                <a:ea typeface="Roboto"/>
                <a:cs typeface="Roboto"/>
                <a:sym typeface="Roboto"/>
              </a:rPr>
              <a:t>)</a:t>
            </a:r>
            <a:endParaRPr sz="2500">
              <a:solidFill>
                <a:srgbClr val="000000"/>
              </a:solidFill>
              <a:latin typeface="Roboto"/>
              <a:ea typeface="Roboto"/>
              <a:cs typeface="Roboto"/>
              <a:sym typeface="Roboto"/>
            </a:endParaRPr>
          </a:p>
        </p:txBody>
      </p:sp>
      <p:sp>
        <p:nvSpPr>
          <p:cNvPr id="1056" name="Google Shape;1056;p13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Exercise: Arrays - Creation, Manipulation, and Iteration</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Create an Array: Create an array called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with the following fruits: 'apple', 'banana', 'cherry'.</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Accessing Elements: Access and log the second element of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Modifying Elements: Change the third element of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 to 'grape'.</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Array Length: Log the length of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Adding and Removing Elements: Add 'kiwi' to the end of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 and then remove it using an appropriate method.</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Iterating with For Loop: Create a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 to iterate through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 and log each fruit.</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Iterating with forEach: Use the </a:t>
            </a:r>
            <a:r>
              <a:rPr lang="en" sz="1250">
                <a:solidFill>
                  <a:srgbClr val="374151"/>
                </a:solidFill>
                <a:highlight>
                  <a:schemeClr val="lt1"/>
                </a:highlight>
                <a:latin typeface="Courier New"/>
                <a:ea typeface="Courier New"/>
                <a:cs typeface="Courier New"/>
                <a:sym typeface="Courier New"/>
              </a:rPr>
              <a:t>forEach</a:t>
            </a:r>
            <a:r>
              <a:rPr lang="en" sz="1400">
                <a:solidFill>
                  <a:srgbClr val="374151"/>
                </a:solidFill>
                <a:highlight>
                  <a:schemeClr val="lt1"/>
                </a:highlight>
                <a:latin typeface="Roboto"/>
                <a:ea typeface="Roboto"/>
                <a:cs typeface="Roboto"/>
                <a:sym typeface="Roboto"/>
              </a:rPr>
              <a:t> method to iterate through the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array and log each fruit.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500">
              <a:highlight>
                <a:schemeClr val="lt1"/>
              </a:highligh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r>
              <a:rPr lang="en" sz="2533">
                <a:solidFill>
                  <a:srgbClr val="000000"/>
                </a:solidFill>
                <a:highlight>
                  <a:schemeClr val="lt1"/>
                </a:highlight>
                <a:latin typeface="Roboto"/>
                <a:ea typeface="Roboto"/>
                <a:cs typeface="Roboto"/>
                <a:sym typeface="Roboto"/>
              </a:rPr>
              <a:t>Exercise</a:t>
            </a:r>
            <a:r>
              <a:rPr lang="en" sz="2500">
                <a:solidFill>
                  <a:srgbClr val="000000"/>
                </a:solidFill>
                <a:latin typeface="Roboto"/>
                <a:ea typeface="Roboto"/>
                <a:cs typeface="Roboto"/>
                <a:sym typeface="Roboto"/>
              </a:rPr>
              <a:t>)</a:t>
            </a:r>
            <a:endParaRPr sz="2500">
              <a:solidFill>
                <a:srgbClr val="000000"/>
              </a:solidFill>
              <a:latin typeface="Roboto"/>
              <a:ea typeface="Roboto"/>
              <a:cs typeface="Roboto"/>
              <a:sym typeface="Roboto"/>
            </a:endParaRPr>
          </a:p>
        </p:txBody>
      </p:sp>
      <p:sp>
        <p:nvSpPr>
          <p:cNvPr id="1062" name="Google Shape;1062;p13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Exercise: Array Destructuring</a:t>
            </a:r>
            <a:endParaRPr b="1"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Destructure an Array: Given an array </a:t>
            </a:r>
            <a:r>
              <a:rPr lang="en" sz="1250">
                <a:solidFill>
                  <a:srgbClr val="374151"/>
                </a:solidFill>
                <a:highlight>
                  <a:schemeClr val="lt1"/>
                </a:highlight>
                <a:latin typeface="Courier New"/>
                <a:ea typeface="Courier New"/>
                <a:cs typeface="Courier New"/>
                <a:sym typeface="Courier New"/>
              </a:rPr>
              <a:t>colors</a:t>
            </a:r>
            <a:r>
              <a:rPr lang="en" sz="1400">
                <a:solidFill>
                  <a:srgbClr val="374151"/>
                </a:solidFill>
                <a:highlight>
                  <a:schemeClr val="lt1"/>
                </a:highlight>
                <a:latin typeface="Roboto"/>
                <a:ea typeface="Roboto"/>
                <a:cs typeface="Roboto"/>
                <a:sym typeface="Roboto"/>
              </a:rPr>
              <a:t>, destructure it to extract the first and second colors into variables </a:t>
            </a:r>
            <a:r>
              <a:rPr lang="en" sz="1250">
                <a:solidFill>
                  <a:srgbClr val="374151"/>
                </a:solidFill>
                <a:highlight>
                  <a:schemeClr val="lt1"/>
                </a:highlight>
                <a:latin typeface="Courier New"/>
                <a:ea typeface="Courier New"/>
                <a:cs typeface="Courier New"/>
                <a:sym typeface="Courier New"/>
              </a:rPr>
              <a:t>color1</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color2</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Skipping Elements: Given an array </a:t>
            </a:r>
            <a:r>
              <a:rPr lang="en" sz="1250">
                <a:solidFill>
                  <a:srgbClr val="374151"/>
                </a:solidFill>
                <a:highlight>
                  <a:schemeClr val="lt1"/>
                </a:highlight>
                <a:latin typeface="Courier New"/>
                <a:ea typeface="Courier New"/>
                <a:cs typeface="Courier New"/>
                <a:sym typeface="Courier New"/>
              </a:rPr>
              <a:t>numbers</a:t>
            </a:r>
            <a:r>
              <a:rPr lang="en" sz="1400">
                <a:solidFill>
                  <a:srgbClr val="374151"/>
                </a:solidFill>
                <a:highlight>
                  <a:schemeClr val="lt1"/>
                </a:highlight>
                <a:latin typeface="Roboto"/>
                <a:ea typeface="Roboto"/>
                <a:cs typeface="Roboto"/>
                <a:sym typeface="Roboto"/>
              </a:rPr>
              <a:t>, destructure it to skip the first two numbers and extract the third number into a variable </a:t>
            </a:r>
            <a:r>
              <a:rPr lang="en" sz="1250">
                <a:solidFill>
                  <a:srgbClr val="374151"/>
                </a:solidFill>
                <a:highlight>
                  <a:schemeClr val="lt1"/>
                </a:highlight>
                <a:latin typeface="Courier New"/>
                <a:ea typeface="Courier New"/>
                <a:cs typeface="Courier New"/>
                <a:sym typeface="Courier New"/>
              </a:rPr>
              <a:t>thirdNumber</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Rest Parameter: Given an array </a:t>
            </a:r>
            <a:r>
              <a:rPr lang="en" sz="1250">
                <a:solidFill>
                  <a:srgbClr val="374151"/>
                </a:solidFill>
                <a:highlight>
                  <a:schemeClr val="lt1"/>
                </a:highlight>
                <a:latin typeface="Courier New"/>
                <a:ea typeface="Courier New"/>
                <a:cs typeface="Courier New"/>
                <a:sym typeface="Courier New"/>
              </a:rPr>
              <a:t>fruits</a:t>
            </a:r>
            <a:r>
              <a:rPr lang="en" sz="1400">
                <a:solidFill>
                  <a:srgbClr val="374151"/>
                </a:solidFill>
                <a:highlight>
                  <a:schemeClr val="lt1"/>
                </a:highlight>
                <a:latin typeface="Roboto"/>
                <a:ea typeface="Roboto"/>
                <a:cs typeface="Roboto"/>
                <a:sym typeface="Roboto"/>
              </a:rPr>
              <a:t>, destructure it to extract the first fruit into a variable </a:t>
            </a:r>
            <a:r>
              <a:rPr lang="en" sz="1250">
                <a:solidFill>
                  <a:srgbClr val="374151"/>
                </a:solidFill>
                <a:highlight>
                  <a:schemeClr val="lt1"/>
                </a:highlight>
                <a:latin typeface="Courier New"/>
                <a:ea typeface="Courier New"/>
                <a:cs typeface="Courier New"/>
                <a:sym typeface="Courier New"/>
              </a:rPr>
              <a:t>firstFruit</a:t>
            </a:r>
            <a:r>
              <a:rPr lang="en" sz="1400">
                <a:solidFill>
                  <a:srgbClr val="374151"/>
                </a:solidFill>
                <a:highlight>
                  <a:schemeClr val="lt1"/>
                </a:highlight>
                <a:latin typeface="Roboto"/>
                <a:ea typeface="Roboto"/>
                <a:cs typeface="Roboto"/>
                <a:sym typeface="Roboto"/>
              </a:rPr>
              <a:t> and collect the remaining fruits into an array called </a:t>
            </a:r>
            <a:r>
              <a:rPr lang="en" sz="1250">
                <a:solidFill>
                  <a:srgbClr val="374151"/>
                </a:solidFill>
                <a:highlight>
                  <a:schemeClr val="lt1"/>
                </a:highlight>
                <a:latin typeface="Courier New"/>
                <a:ea typeface="Courier New"/>
                <a:cs typeface="Courier New"/>
                <a:sym typeface="Courier New"/>
              </a:rPr>
              <a:t>otherFruits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Default Values: Given an array </a:t>
            </a:r>
            <a:r>
              <a:rPr lang="en" sz="1250">
                <a:solidFill>
                  <a:srgbClr val="374151"/>
                </a:solidFill>
                <a:highlight>
                  <a:schemeClr val="lt1"/>
                </a:highlight>
                <a:latin typeface="Courier New"/>
                <a:ea typeface="Courier New"/>
                <a:cs typeface="Courier New"/>
                <a:sym typeface="Courier New"/>
              </a:rPr>
              <a:t>shapes</a:t>
            </a:r>
            <a:r>
              <a:rPr lang="en" sz="1400">
                <a:solidFill>
                  <a:srgbClr val="374151"/>
                </a:solidFill>
                <a:highlight>
                  <a:schemeClr val="lt1"/>
                </a:highlight>
                <a:latin typeface="Roboto"/>
                <a:ea typeface="Roboto"/>
                <a:cs typeface="Roboto"/>
                <a:sym typeface="Roboto"/>
              </a:rPr>
              <a:t>, destructure it to extract the first shape into a variable </a:t>
            </a:r>
            <a:r>
              <a:rPr lang="en" sz="1250">
                <a:solidFill>
                  <a:srgbClr val="374151"/>
                </a:solidFill>
                <a:highlight>
                  <a:schemeClr val="lt1"/>
                </a:highlight>
                <a:latin typeface="Courier New"/>
                <a:ea typeface="Courier New"/>
                <a:cs typeface="Courier New"/>
                <a:sym typeface="Courier New"/>
              </a:rPr>
              <a:t>firstShape</a:t>
            </a:r>
            <a:r>
              <a:rPr lang="en" sz="1400">
                <a:solidFill>
                  <a:srgbClr val="374151"/>
                </a:solidFill>
                <a:highlight>
                  <a:schemeClr val="lt1"/>
                </a:highlight>
                <a:latin typeface="Roboto"/>
                <a:ea typeface="Roboto"/>
                <a:cs typeface="Roboto"/>
                <a:sym typeface="Roboto"/>
              </a:rPr>
              <a:t> and provide a default value of 'circle' in case the array is empty.</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Swapping Values: Given two variables </a:t>
            </a:r>
            <a:r>
              <a:rPr lang="en" sz="1250">
                <a:solidFill>
                  <a:srgbClr val="374151"/>
                </a:solidFill>
                <a:highlight>
                  <a:schemeClr val="lt1"/>
                </a:highlight>
                <a:latin typeface="Courier New"/>
                <a:ea typeface="Courier New"/>
                <a:cs typeface="Courier New"/>
                <a:sym typeface="Courier New"/>
              </a:rPr>
              <a:t>a</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b</a:t>
            </a:r>
            <a:r>
              <a:rPr lang="en" sz="1400">
                <a:solidFill>
                  <a:srgbClr val="374151"/>
                </a:solidFill>
                <a:highlight>
                  <a:schemeClr val="lt1"/>
                </a:highlight>
                <a:latin typeface="Roboto"/>
                <a:ea typeface="Roboto"/>
                <a:cs typeface="Roboto"/>
                <a:sym typeface="Roboto"/>
              </a:rPr>
              <a:t>, use array destructuring to swap their values without using a temporary variable.</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r>
              <a:rPr lang="en" sz="2533">
                <a:solidFill>
                  <a:srgbClr val="000000"/>
                </a:solidFill>
                <a:highlight>
                  <a:schemeClr val="lt1"/>
                </a:highlight>
                <a:latin typeface="Roboto"/>
                <a:ea typeface="Roboto"/>
                <a:cs typeface="Roboto"/>
                <a:sym typeface="Roboto"/>
              </a:rPr>
              <a:t>Exercise</a:t>
            </a:r>
            <a:r>
              <a:rPr lang="en" sz="2500">
                <a:solidFill>
                  <a:srgbClr val="000000"/>
                </a:solidFill>
                <a:latin typeface="Roboto"/>
                <a:ea typeface="Roboto"/>
                <a:cs typeface="Roboto"/>
                <a:sym typeface="Roboto"/>
              </a:rPr>
              <a:t>)</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068" name="Google Shape;1068;p13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500"/>
              </a:spcBef>
              <a:spcAft>
                <a:spcPts val="0"/>
              </a:spcAft>
              <a:buSzPts val="1300"/>
              <a:buNone/>
            </a:pPr>
            <a:r>
              <a:rPr b="1" lang="en" sz="1500">
                <a:solidFill>
                  <a:srgbClr val="374151"/>
                </a:solidFill>
                <a:highlight>
                  <a:schemeClr val="lt1"/>
                </a:highlight>
                <a:latin typeface="Roboto"/>
                <a:ea typeface="Roboto"/>
                <a:cs typeface="Roboto"/>
                <a:sym typeface="Roboto"/>
              </a:rPr>
              <a:t>Exercise: Array Spread and Rest Operators</a:t>
            </a:r>
            <a:endParaRPr b="1" sz="15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Spread Operator for Array Creation: Given two arrays </a:t>
            </a:r>
            <a:r>
              <a:rPr lang="en" sz="1250">
                <a:solidFill>
                  <a:srgbClr val="374151"/>
                </a:solidFill>
                <a:highlight>
                  <a:schemeClr val="lt1"/>
                </a:highlight>
                <a:latin typeface="Courier New"/>
                <a:ea typeface="Courier New"/>
                <a:cs typeface="Courier New"/>
                <a:sym typeface="Courier New"/>
              </a:rPr>
              <a:t>fruits1</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fruits2</a:t>
            </a:r>
            <a:r>
              <a:rPr lang="en" sz="1400">
                <a:solidFill>
                  <a:srgbClr val="374151"/>
                </a:solidFill>
                <a:highlight>
                  <a:schemeClr val="lt1"/>
                </a:highlight>
                <a:latin typeface="Roboto"/>
                <a:ea typeface="Roboto"/>
                <a:cs typeface="Roboto"/>
                <a:sym typeface="Roboto"/>
              </a:rPr>
              <a:t>, create a new array </a:t>
            </a:r>
            <a:r>
              <a:rPr lang="en" sz="1250">
                <a:solidFill>
                  <a:srgbClr val="374151"/>
                </a:solidFill>
                <a:highlight>
                  <a:schemeClr val="lt1"/>
                </a:highlight>
                <a:latin typeface="Courier New"/>
                <a:ea typeface="Courier New"/>
                <a:cs typeface="Courier New"/>
                <a:sym typeface="Courier New"/>
              </a:rPr>
              <a:t>allFruits</a:t>
            </a:r>
            <a:r>
              <a:rPr lang="en" sz="1400">
                <a:solidFill>
                  <a:srgbClr val="374151"/>
                </a:solidFill>
                <a:highlight>
                  <a:schemeClr val="lt1"/>
                </a:highlight>
                <a:latin typeface="Roboto"/>
                <a:ea typeface="Roboto"/>
                <a:cs typeface="Roboto"/>
                <a:sym typeface="Roboto"/>
              </a:rPr>
              <a:t> using the spread operator to combine both arrays.</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Spread Operator for Function Arguments: Create a function called </a:t>
            </a:r>
            <a:r>
              <a:rPr lang="en" sz="1250">
                <a:solidFill>
                  <a:srgbClr val="374151"/>
                </a:solidFill>
                <a:highlight>
                  <a:schemeClr val="lt1"/>
                </a:highlight>
                <a:latin typeface="Courier New"/>
                <a:ea typeface="Courier New"/>
                <a:cs typeface="Courier New"/>
                <a:sym typeface="Courier New"/>
              </a:rPr>
              <a:t>addNumbers</a:t>
            </a:r>
            <a:r>
              <a:rPr lang="en" sz="1400">
                <a:solidFill>
                  <a:srgbClr val="374151"/>
                </a:solidFill>
                <a:highlight>
                  <a:schemeClr val="lt1"/>
                </a:highlight>
                <a:latin typeface="Roboto"/>
                <a:ea typeface="Roboto"/>
                <a:cs typeface="Roboto"/>
                <a:sym typeface="Roboto"/>
              </a:rPr>
              <a:t> that takes three arguments and returns their sum. Use the spread operator to pass an array of numbers to the function and calculate the sum.</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Rest Operator in Function Parameters: Create a function called </a:t>
            </a:r>
            <a:r>
              <a:rPr lang="en" sz="1250">
                <a:solidFill>
                  <a:srgbClr val="374151"/>
                </a:solidFill>
                <a:highlight>
                  <a:schemeClr val="lt1"/>
                </a:highlight>
                <a:latin typeface="Courier New"/>
                <a:ea typeface="Courier New"/>
                <a:cs typeface="Courier New"/>
                <a:sym typeface="Courier New"/>
              </a:rPr>
              <a:t>multiply</a:t>
            </a:r>
            <a:r>
              <a:rPr lang="en" sz="1400">
                <a:solidFill>
                  <a:srgbClr val="374151"/>
                </a:solidFill>
                <a:highlight>
                  <a:schemeClr val="lt1"/>
                </a:highlight>
                <a:latin typeface="Roboto"/>
                <a:ea typeface="Roboto"/>
                <a:cs typeface="Roboto"/>
                <a:sym typeface="Roboto"/>
              </a:rPr>
              <a:t> that takes the first number as a regular parameter and the rest of the numbers as an array using the rest operator. Multiply the first number by all the other numbers in the array and return the result.</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Spreading Values from an Array: Given an array </a:t>
            </a:r>
            <a:r>
              <a:rPr lang="en" sz="1250">
                <a:solidFill>
                  <a:srgbClr val="374151"/>
                </a:solidFill>
                <a:highlight>
                  <a:schemeClr val="lt1"/>
                </a:highlight>
                <a:latin typeface="Courier New"/>
                <a:ea typeface="Courier New"/>
                <a:cs typeface="Courier New"/>
                <a:sym typeface="Courier New"/>
              </a:rPr>
              <a:t>colors</a:t>
            </a:r>
            <a:r>
              <a:rPr lang="en" sz="1400">
                <a:solidFill>
                  <a:srgbClr val="374151"/>
                </a:solidFill>
                <a:highlight>
                  <a:schemeClr val="lt1"/>
                </a:highlight>
                <a:latin typeface="Roboto"/>
                <a:ea typeface="Roboto"/>
                <a:cs typeface="Roboto"/>
                <a:sym typeface="Roboto"/>
              </a:rPr>
              <a:t>, use the spread operator to create a new array called </a:t>
            </a:r>
            <a:r>
              <a:rPr lang="en" sz="1250">
                <a:solidFill>
                  <a:srgbClr val="374151"/>
                </a:solidFill>
                <a:highlight>
                  <a:schemeClr val="lt1"/>
                </a:highlight>
                <a:latin typeface="Courier New"/>
                <a:ea typeface="Courier New"/>
                <a:cs typeface="Courier New"/>
                <a:sym typeface="Courier New"/>
              </a:rPr>
              <a:t>copiedColors</a:t>
            </a:r>
            <a:r>
              <a:rPr lang="en" sz="1400">
                <a:solidFill>
                  <a:srgbClr val="374151"/>
                </a:solidFill>
                <a:highlight>
                  <a:schemeClr val="lt1"/>
                </a:highlight>
                <a:latin typeface="Roboto"/>
                <a:ea typeface="Roboto"/>
                <a:cs typeface="Roboto"/>
                <a:sym typeface="Roboto"/>
              </a:rPr>
              <a:t> that contains the same elements as </a:t>
            </a:r>
            <a:r>
              <a:rPr lang="en" sz="1250">
                <a:solidFill>
                  <a:srgbClr val="374151"/>
                </a:solidFill>
                <a:highlight>
                  <a:schemeClr val="lt1"/>
                </a:highlight>
                <a:latin typeface="Courier New"/>
                <a:ea typeface="Courier New"/>
                <a:cs typeface="Courier New"/>
                <a:sym typeface="Courier New"/>
              </a:rPr>
              <a:t>colors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Array(</a:t>
            </a:r>
            <a:r>
              <a:rPr lang="en" sz="2533">
                <a:solidFill>
                  <a:srgbClr val="000000"/>
                </a:solidFill>
                <a:highlight>
                  <a:schemeClr val="lt1"/>
                </a:highlight>
                <a:latin typeface="Roboto"/>
                <a:ea typeface="Roboto"/>
                <a:cs typeface="Roboto"/>
                <a:sym typeface="Roboto"/>
              </a:rPr>
              <a:t>Exercise</a:t>
            </a:r>
            <a:r>
              <a:rPr lang="en" sz="2500">
                <a:solidFill>
                  <a:srgbClr val="000000"/>
                </a:solidFill>
                <a:latin typeface="Roboto"/>
                <a:ea typeface="Roboto"/>
                <a:cs typeface="Roboto"/>
                <a:sym typeface="Roboto"/>
              </a:rPr>
              <a:t>)</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074" name="Google Shape;1074;p13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500">
                <a:solidFill>
                  <a:srgbClr val="374151"/>
                </a:solidFill>
                <a:highlight>
                  <a:schemeClr val="lt1"/>
                </a:highlight>
                <a:latin typeface="Roboto"/>
                <a:ea typeface="Roboto"/>
                <a:cs typeface="Roboto"/>
                <a:sym typeface="Roboto"/>
              </a:rPr>
              <a:t>Exercise: Iterating Through Arrays</a:t>
            </a:r>
            <a:endParaRPr b="1" sz="15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Using a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 Given an array of numbers called </a:t>
            </a:r>
            <a:r>
              <a:rPr lang="en" sz="1250">
                <a:solidFill>
                  <a:srgbClr val="374151"/>
                </a:solidFill>
                <a:highlight>
                  <a:schemeClr val="lt1"/>
                </a:highlight>
                <a:latin typeface="Courier New"/>
                <a:ea typeface="Courier New"/>
                <a:cs typeface="Courier New"/>
                <a:sym typeface="Courier New"/>
              </a:rPr>
              <a:t>numbers</a:t>
            </a:r>
            <a:r>
              <a:rPr lang="en" sz="1400">
                <a:solidFill>
                  <a:srgbClr val="374151"/>
                </a:solidFill>
                <a:highlight>
                  <a:schemeClr val="lt1"/>
                </a:highlight>
                <a:latin typeface="Roboto"/>
                <a:ea typeface="Roboto"/>
                <a:cs typeface="Roboto"/>
                <a:sym typeface="Roboto"/>
              </a:rPr>
              <a:t>, write a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 to iterate through the array and print each number to the console.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Using </a:t>
            </a:r>
            <a:r>
              <a:rPr lang="en" sz="1250">
                <a:solidFill>
                  <a:srgbClr val="374151"/>
                </a:solidFill>
                <a:highlight>
                  <a:schemeClr val="lt1"/>
                </a:highlight>
                <a:latin typeface="Courier New"/>
                <a:ea typeface="Courier New"/>
                <a:cs typeface="Courier New"/>
                <a:sym typeface="Courier New"/>
              </a:rPr>
              <a:t>forEach</a:t>
            </a:r>
            <a:r>
              <a:rPr lang="en" sz="1400">
                <a:solidFill>
                  <a:srgbClr val="374151"/>
                </a:solidFill>
                <a:highlight>
                  <a:schemeClr val="lt1"/>
                </a:highlight>
                <a:latin typeface="Roboto"/>
                <a:ea typeface="Roboto"/>
                <a:cs typeface="Roboto"/>
                <a:sym typeface="Roboto"/>
              </a:rPr>
              <a:t> Method: Given an array of colors called </a:t>
            </a:r>
            <a:r>
              <a:rPr lang="en" sz="1250">
                <a:solidFill>
                  <a:srgbClr val="374151"/>
                </a:solidFill>
                <a:highlight>
                  <a:schemeClr val="lt1"/>
                </a:highlight>
                <a:latin typeface="Courier New"/>
                <a:ea typeface="Courier New"/>
                <a:cs typeface="Courier New"/>
                <a:sym typeface="Courier New"/>
              </a:rPr>
              <a:t>colors</a:t>
            </a:r>
            <a:r>
              <a:rPr lang="en" sz="1400">
                <a:solidFill>
                  <a:srgbClr val="374151"/>
                </a:solidFill>
                <a:highlight>
                  <a:schemeClr val="lt1"/>
                </a:highlight>
                <a:latin typeface="Roboto"/>
                <a:ea typeface="Roboto"/>
                <a:cs typeface="Roboto"/>
                <a:sym typeface="Roboto"/>
              </a:rPr>
              <a:t>, use the </a:t>
            </a:r>
            <a:r>
              <a:rPr lang="en" sz="1250">
                <a:solidFill>
                  <a:srgbClr val="374151"/>
                </a:solidFill>
                <a:highlight>
                  <a:schemeClr val="lt1"/>
                </a:highlight>
                <a:latin typeface="Courier New"/>
                <a:ea typeface="Courier New"/>
                <a:cs typeface="Courier New"/>
                <a:sym typeface="Courier New"/>
              </a:rPr>
              <a:t>forEach</a:t>
            </a:r>
            <a:r>
              <a:rPr lang="en" sz="1400">
                <a:solidFill>
                  <a:srgbClr val="374151"/>
                </a:solidFill>
                <a:highlight>
                  <a:schemeClr val="lt1"/>
                </a:highlight>
                <a:latin typeface="Roboto"/>
                <a:ea typeface="Roboto"/>
                <a:cs typeface="Roboto"/>
                <a:sym typeface="Roboto"/>
              </a:rPr>
              <a:t> method to iterate through the array and print each color to the console.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Using </a:t>
            </a:r>
            <a:r>
              <a:rPr lang="en" sz="1250">
                <a:solidFill>
                  <a:srgbClr val="374151"/>
                </a:solidFill>
                <a:highlight>
                  <a:schemeClr val="lt1"/>
                </a:highlight>
                <a:latin typeface="Courier New"/>
                <a:ea typeface="Courier New"/>
                <a:cs typeface="Courier New"/>
                <a:sym typeface="Courier New"/>
              </a:rPr>
              <a:t>map</a:t>
            </a:r>
            <a:r>
              <a:rPr lang="en" sz="1400">
                <a:solidFill>
                  <a:srgbClr val="374151"/>
                </a:solidFill>
                <a:highlight>
                  <a:schemeClr val="lt1"/>
                </a:highlight>
                <a:latin typeface="Roboto"/>
                <a:ea typeface="Roboto"/>
                <a:cs typeface="Roboto"/>
                <a:sym typeface="Roboto"/>
              </a:rPr>
              <a:t> Method: Given an array of numbers called </a:t>
            </a:r>
            <a:r>
              <a:rPr lang="en" sz="1250">
                <a:solidFill>
                  <a:srgbClr val="374151"/>
                </a:solidFill>
                <a:highlight>
                  <a:schemeClr val="lt1"/>
                </a:highlight>
                <a:latin typeface="Courier New"/>
                <a:ea typeface="Courier New"/>
                <a:cs typeface="Courier New"/>
                <a:sym typeface="Courier New"/>
              </a:rPr>
              <a:t>grades</a:t>
            </a:r>
            <a:r>
              <a:rPr lang="en" sz="1400">
                <a:solidFill>
                  <a:srgbClr val="374151"/>
                </a:solidFill>
                <a:highlight>
                  <a:schemeClr val="lt1"/>
                </a:highlight>
                <a:latin typeface="Roboto"/>
                <a:ea typeface="Roboto"/>
                <a:cs typeface="Roboto"/>
                <a:sym typeface="Roboto"/>
              </a:rPr>
              <a:t>, use the </a:t>
            </a:r>
            <a:r>
              <a:rPr lang="en" sz="1250">
                <a:solidFill>
                  <a:srgbClr val="374151"/>
                </a:solidFill>
                <a:highlight>
                  <a:schemeClr val="lt1"/>
                </a:highlight>
                <a:latin typeface="Courier New"/>
                <a:ea typeface="Courier New"/>
                <a:cs typeface="Courier New"/>
                <a:sym typeface="Courier New"/>
              </a:rPr>
              <a:t>map</a:t>
            </a:r>
            <a:r>
              <a:rPr lang="en" sz="1400">
                <a:solidFill>
                  <a:srgbClr val="374151"/>
                </a:solidFill>
                <a:highlight>
                  <a:schemeClr val="lt1"/>
                </a:highlight>
                <a:latin typeface="Roboto"/>
                <a:ea typeface="Roboto"/>
                <a:cs typeface="Roboto"/>
                <a:sym typeface="Roboto"/>
              </a:rPr>
              <a:t> method to create a new array called </a:t>
            </a:r>
            <a:r>
              <a:rPr lang="en" sz="1250">
                <a:solidFill>
                  <a:srgbClr val="374151"/>
                </a:solidFill>
                <a:highlight>
                  <a:schemeClr val="lt1"/>
                </a:highlight>
                <a:latin typeface="Courier New"/>
                <a:ea typeface="Courier New"/>
                <a:cs typeface="Courier New"/>
                <a:sym typeface="Courier New"/>
              </a:rPr>
              <a:t>squaredGrades</a:t>
            </a:r>
            <a:r>
              <a:rPr lang="en" sz="1400">
                <a:solidFill>
                  <a:srgbClr val="374151"/>
                </a:solidFill>
                <a:highlight>
                  <a:schemeClr val="lt1"/>
                </a:highlight>
                <a:latin typeface="Roboto"/>
                <a:ea typeface="Roboto"/>
                <a:cs typeface="Roboto"/>
                <a:sym typeface="Roboto"/>
              </a:rPr>
              <a:t> that contains the squares of each number.</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Using </a:t>
            </a:r>
            <a:r>
              <a:rPr lang="en" sz="1250">
                <a:solidFill>
                  <a:srgbClr val="374151"/>
                </a:solidFill>
                <a:highlight>
                  <a:schemeClr val="lt1"/>
                </a:highlight>
                <a:latin typeface="Courier New"/>
                <a:ea typeface="Courier New"/>
                <a:cs typeface="Courier New"/>
                <a:sym typeface="Courier New"/>
              </a:rPr>
              <a:t>filter</a:t>
            </a:r>
            <a:r>
              <a:rPr lang="en" sz="1400">
                <a:solidFill>
                  <a:srgbClr val="374151"/>
                </a:solidFill>
                <a:highlight>
                  <a:schemeClr val="lt1"/>
                </a:highlight>
                <a:latin typeface="Roboto"/>
                <a:ea typeface="Roboto"/>
                <a:cs typeface="Roboto"/>
                <a:sym typeface="Roboto"/>
              </a:rPr>
              <a:t> Method: Given an array of ages called </a:t>
            </a:r>
            <a:r>
              <a:rPr lang="en" sz="1250">
                <a:solidFill>
                  <a:srgbClr val="374151"/>
                </a:solidFill>
                <a:highlight>
                  <a:schemeClr val="lt1"/>
                </a:highlight>
                <a:latin typeface="Courier New"/>
                <a:ea typeface="Courier New"/>
                <a:cs typeface="Courier New"/>
                <a:sym typeface="Courier New"/>
              </a:rPr>
              <a:t>ages</a:t>
            </a:r>
            <a:r>
              <a:rPr lang="en" sz="1400">
                <a:solidFill>
                  <a:srgbClr val="374151"/>
                </a:solidFill>
                <a:highlight>
                  <a:schemeClr val="lt1"/>
                </a:highlight>
                <a:latin typeface="Roboto"/>
                <a:ea typeface="Roboto"/>
                <a:cs typeface="Roboto"/>
                <a:sym typeface="Roboto"/>
              </a:rPr>
              <a:t>, use the </a:t>
            </a:r>
            <a:r>
              <a:rPr lang="en" sz="1250">
                <a:solidFill>
                  <a:srgbClr val="374151"/>
                </a:solidFill>
                <a:highlight>
                  <a:schemeClr val="lt1"/>
                </a:highlight>
                <a:latin typeface="Courier New"/>
                <a:ea typeface="Courier New"/>
                <a:cs typeface="Courier New"/>
                <a:sym typeface="Courier New"/>
              </a:rPr>
              <a:t>filter</a:t>
            </a:r>
            <a:r>
              <a:rPr lang="en" sz="1400">
                <a:solidFill>
                  <a:srgbClr val="374151"/>
                </a:solidFill>
                <a:highlight>
                  <a:schemeClr val="lt1"/>
                </a:highlight>
                <a:latin typeface="Roboto"/>
                <a:ea typeface="Roboto"/>
                <a:cs typeface="Roboto"/>
                <a:sym typeface="Roboto"/>
              </a:rPr>
              <a:t> method to create a new array called </a:t>
            </a:r>
            <a:r>
              <a:rPr lang="en" sz="1250">
                <a:solidFill>
                  <a:srgbClr val="374151"/>
                </a:solidFill>
                <a:highlight>
                  <a:schemeClr val="lt1"/>
                </a:highlight>
                <a:latin typeface="Courier New"/>
                <a:ea typeface="Courier New"/>
                <a:cs typeface="Courier New"/>
                <a:sym typeface="Courier New"/>
              </a:rPr>
              <a:t>adults</a:t>
            </a:r>
            <a:r>
              <a:rPr lang="en" sz="1400">
                <a:solidFill>
                  <a:srgbClr val="374151"/>
                </a:solidFill>
                <a:highlight>
                  <a:schemeClr val="lt1"/>
                </a:highlight>
                <a:latin typeface="Roboto"/>
                <a:ea typeface="Roboto"/>
                <a:cs typeface="Roboto"/>
                <a:sym typeface="Roboto"/>
              </a:rPr>
              <a:t> that contains only ages greater than or equal to 18.</a:t>
            </a:r>
            <a:endParaRPr sz="1500">
              <a:highlight>
                <a:schemeClr val="lt1"/>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080" name="Google Shape;1080;p13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000"/>
              </a:spcBef>
              <a:spcAft>
                <a:spcPts val="0"/>
              </a:spcAft>
              <a:buSzPts val="1300"/>
              <a:buNone/>
            </a:pPr>
            <a:r>
              <a:rPr b="1" lang="en" sz="1500">
                <a:solidFill>
                  <a:srgbClr val="374151"/>
                </a:solidFill>
                <a:highlight>
                  <a:schemeClr val="lt1"/>
                </a:highlight>
                <a:latin typeface="Roboto"/>
                <a:ea typeface="Roboto"/>
                <a:cs typeface="Roboto"/>
                <a:sym typeface="Roboto"/>
              </a:rPr>
              <a:t>Objects </a:t>
            </a:r>
            <a:r>
              <a:rPr lang="en" sz="1400">
                <a:solidFill>
                  <a:srgbClr val="374151"/>
                </a:solidFill>
                <a:highlight>
                  <a:schemeClr val="lt1"/>
                </a:highlight>
                <a:latin typeface="Roboto"/>
                <a:ea typeface="Roboto"/>
                <a:cs typeface="Roboto"/>
                <a:sym typeface="Roboto"/>
              </a:rPr>
              <a:t>in JavaScript are a fundamental data structure used to represent and store data. They consist of key-value pairs, where keys are strings (or Symbols), and values can be of any data type, including other objects.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000"/>
              </a:spcBef>
              <a:spcAft>
                <a:spcPts val="0"/>
              </a:spcAft>
              <a:buSzPts val="1300"/>
              <a:buNone/>
            </a:pPr>
            <a:r>
              <a:rPr b="1" lang="en" sz="1650">
                <a:solidFill>
                  <a:srgbClr val="000000"/>
                </a:solidFill>
                <a:highlight>
                  <a:schemeClr val="lt1"/>
                </a:highlight>
                <a:latin typeface="Roboto"/>
                <a:ea typeface="Roboto"/>
                <a:cs typeface="Roboto"/>
                <a:sym typeface="Roboto"/>
              </a:rPr>
              <a:t>1. Object Literals: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081" name="Google Shape;1081;p139"/>
          <p:cNvPicPr preferRelativeResize="0"/>
          <p:nvPr/>
        </p:nvPicPr>
        <p:blipFill rotWithShape="1">
          <a:blip r:embed="rId3">
            <a:alphaModFix/>
          </a:blip>
          <a:srcRect b="0" l="0" r="0" t="0"/>
          <a:stretch/>
        </p:blipFill>
        <p:spPr>
          <a:xfrm>
            <a:off x="4509442" y="2571753"/>
            <a:ext cx="3114265" cy="1669625"/>
          </a:xfrm>
          <a:prstGeom prst="rect">
            <a:avLst/>
          </a:prstGeom>
          <a:noFill/>
          <a:ln>
            <a:noFill/>
          </a:ln>
        </p:spPr>
      </p:pic>
      <p:sp>
        <p:nvSpPr>
          <p:cNvPr id="1082" name="Google Shape;1082;p139"/>
          <p:cNvSpPr txBox="1"/>
          <p:nvPr/>
        </p:nvSpPr>
        <p:spPr>
          <a:xfrm>
            <a:off x="803100" y="2484850"/>
            <a:ext cx="3706500" cy="1895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JavaScript, you can create objects using object literals, which are enclosed in curly braces </a:t>
            </a:r>
            <a:r>
              <a:rPr b="0" i="0" lang="en" sz="1250" u="none" cap="none" strike="noStrike">
                <a:solidFill>
                  <a:srgbClr val="374151"/>
                </a:solidFill>
                <a:highlight>
                  <a:schemeClr val="lt1"/>
                </a:highlight>
                <a:latin typeface="Courier New"/>
                <a:ea typeface="Courier New"/>
                <a:cs typeface="Courier New"/>
                <a:sym typeface="Courier New"/>
              </a:rPr>
              <a:t>{}</a:t>
            </a:r>
            <a:r>
              <a:rPr b="0" i="0" lang="en" sz="1400" u="none" cap="none" strike="noStrike">
                <a:solidFill>
                  <a:srgbClr val="374151"/>
                </a:solidFill>
                <a:highlight>
                  <a:schemeClr val="lt1"/>
                </a:highlight>
                <a:latin typeface="Roboto"/>
                <a:ea typeface="Roboto"/>
                <a:cs typeface="Roboto"/>
                <a:sym typeface="Roboto"/>
              </a:rPr>
              <a:t>.</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a:t>
            </a:r>
            <a:r>
              <a:rPr b="0" i="0" lang="en" sz="1150" u="none" cap="none" strike="noStrike">
                <a:solidFill>
                  <a:srgbClr val="188038"/>
                </a:solidFill>
                <a:highlight>
                  <a:schemeClr val="lt1"/>
                </a:highlight>
                <a:latin typeface="Courier New"/>
                <a:ea typeface="Courier New"/>
                <a:cs typeface="Courier New"/>
                <a:sym typeface="Courier New"/>
              </a:rPr>
              <a:t>person</a:t>
            </a:r>
            <a:r>
              <a:rPr b="0" i="0" lang="en" sz="1400" u="none" cap="none" strike="noStrike">
                <a:solidFill>
                  <a:srgbClr val="374151"/>
                </a:solidFill>
                <a:highlight>
                  <a:schemeClr val="lt1"/>
                </a:highlight>
                <a:latin typeface="Roboto"/>
                <a:ea typeface="Roboto"/>
                <a:cs typeface="Roboto"/>
                <a:sym typeface="Roboto"/>
              </a:rPr>
              <a:t> is an object with three properties: </a:t>
            </a:r>
            <a:r>
              <a:rPr b="0" i="0" lang="en" sz="1150" u="none" cap="none" strike="noStrike">
                <a:solidFill>
                  <a:srgbClr val="188038"/>
                </a:solidFill>
                <a:highlight>
                  <a:schemeClr val="lt1"/>
                </a:highlight>
                <a:latin typeface="Courier New"/>
                <a:ea typeface="Courier New"/>
                <a:cs typeface="Courier New"/>
                <a:sym typeface="Courier New"/>
              </a:rPr>
              <a:t>firstName</a:t>
            </a:r>
            <a:r>
              <a:rPr b="0" i="0" lang="en" sz="1400" u="none" cap="none" strike="noStrike">
                <a:solidFill>
                  <a:srgbClr val="374151"/>
                </a:solidFill>
                <a:highlight>
                  <a:schemeClr val="lt1"/>
                </a:highlight>
                <a:latin typeface="Roboto"/>
                <a:ea typeface="Roboto"/>
                <a:cs typeface="Roboto"/>
                <a:sym typeface="Roboto"/>
              </a:rPr>
              <a:t>, </a:t>
            </a:r>
            <a:r>
              <a:rPr b="0" i="0" lang="en" sz="1150" u="none" cap="none" strike="noStrike">
                <a:solidFill>
                  <a:srgbClr val="188038"/>
                </a:solidFill>
                <a:highlight>
                  <a:schemeClr val="lt1"/>
                </a:highlight>
                <a:latin typeface="Courier New"/>
                <a:ea typeface="Courier New"/>
                <a:cs typeface="Courier New"/>
                <a:sym typeface="Courier New"/>
              </a:rPr>
              <a:t>lastName</a:t>
            </a:r>
            <a:r>
              <a:rPr b="0" i="0" lang="en" sz="1400" u="none" cap="none" strike="noStrike">
                <a:solidFill>
                  <a:srgbClr val="374151"/>
                </a:solidFill>
                <a:highlight>
                  <a:schemeClr val="lt1"/>
                </a:highlight>
                <a:latin typeface="Roboto"/>
                <a:ea typeface="Roboto"/>
                <a:cs typeface="Roboto"/>
                <a:sym typeface="Roboto"/>
              </a:rPr>
              <a:t>, and </a:t>
            </a:r>
            <a:r>
              <a:rPr b="0" i="0" lang="en" sz="1150" u="none" cap="none" strike="noStrike">
                <a:solidFill>
                  <a:srgbClr val="188038"/>
                </a:solidFill>
                <a:highlight>
                  <a:schemeClr val="lt1"/>
                </a:highlight>
                <a:latin typeface="Courier New"/>
                <a:ea typeface="Courier New"/>
                <a:cs typeface="Courier New"/>
                <a:sym typeface="Courier New"/>
              </a:rPr>
              <a:t>age</a:t>
            </a:r>
            <a:r>
              <a:rPr b="0" i="0" lang="en" sz="1400" u="none" cap="none" strike="noStrike">
                <a:solidFill>
                  <a:srgbClr val="374151"/>
                </a:solidFill>
                <a:highlight>
                  <a:schemeClr val="lt1"/>
                </a:highlight>
                <a:latin typeface="Roboto"/>
                <a:ea typeface="Roboto"/>
                <a:cs typeface="Roboto"/>
                <a:sym typeface="Roboto"/>
              </a:rPr>
              <a:t>.</a:t>
            </a:r>
            <a:endParaRPr b="0" i="0" sz="1600" u="none" cap="none" strike="noStrike">
              <a:solidFill>
                <a:srgbClr val="374151"/>
              </a:solidFill>
              <a:highlight>
                <a:schemeClr val="lt1"/>
              </a:highlight>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4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088" name="Google Shape;1088;p14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2. Properties: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Properties in objects are variables that store data. They consist of a key (property name) and a value.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You can access object properties using dot notation (</a:t>
            </a:r>
            <a:r>
              <a:rPr lang="en" sz="1250">
                <a:solidFill>
                  <a:srgbClr val="374151"/>
                </a:solidFill>
                <a:highlight>
                  <a:schemeClr val="lt1"/>
                </a:highlight>
                <a:latin typeface="Courier New"/>
                <a:ea typeface="Courier New"/>
                <a:cs typeface="Courier New"/>
                <a:sym typeface="Courier New"/>
              </a:rPr>
              <a:t>object.property</a:t>
            </a:r>
            <a:r>
              <a:rPr lang="en" sz="1400">
                <a:solidFill>
                  <a:srgbClr val="374151"/>
                </a:solidFill>
                <a:highlight>
                  <a:schemeClr val="lt1"/>
                </a:highlight>
                <a:latin typeface="Roboto"/>
                <a:ea typeface="Roboto"/>
                <a:cs typeface="Roboto"/>
                <a:sym typeface="Roboto"/>
              </a:rPr>
              <a:t>) or bracket notation (</a:t>
            </a:r>
            <a:r>
              <a:rPr lang="en" sz="1250">
                <a:solidFill>
                  <a:srgbClr val="374151"/>
                </a:solidFill>
                <a:highlight>
                  <a:schemeClr val="lt1"/>
                </a:highlight>
                <a:latin typeface="Courier New"/>
                <a:ea typeface="Courier New"/>
                <a:cs typeface="Courier New"/>
                <a:sym typeface="Courier New"/>
              </a:rPr>
              <a:t>object['property']</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a:solidFill>
                <a:srgbClr val="000000"/>
              </a:solidFill>
              <a:highlight>
                <a:schemeClr val="lt1"/>
              </a:highlight>
              <a:latin typeface="Arial"/>
              <a:ea typeface="Arial"/>
              <a:cs typeface="Arial"/>
              <a:sym typeface="Arial"/>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089" name="Google Shape;1089;p140"/>
          <p:cNvPicPr preferRelativeResize="0"/>
          <p:nvPr/>
        </p:nvPicPr>
        <p:blipFill rotWithShape="1">
          <a:blip r:embed="rId3">
            <a:alphaModFix/>
          </a:blip>
          <a:srcRect b="0" l="0" r="0" t="0"/>
          <a:stretch/>
        </p:blipFill>
        <p:spPr>
          <a:xfrm>
            <a:off x="2091325" y="3105575"/>
            <a:ext cx="3497883" cy="4986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4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095" name="Google Shape;1095;p141"/>
          <p:cNvSpPr txBox="1"/>
          <p:nvPr>
            <p:ph idx="1" type="body"/>
          </p:nvPr>
        </p:nvSpPr>
        <p:spPr>
          <a:xfrm>
            <a:off x="729450" y="1309750"/>
            <a:ext cx="7688700" cy="311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50">
                <a:solidFill>
                  <a:srgbClr val="000000"/>
                </a:solidFill>
                <a:highlight>
                  <a:schemeClr val="lt1"/>
                </a:highlight>
                <a:latin typeface="Roboto"/>
                <a:ea typeface="Roboto"/>
                <a:cs typeface="Roboto"/>
                <a:sym typeface="Roboto"/>
              </a:rPr>
              <a:t>3. Methods: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Methods in objects are functions stored as object properties. They allow objects to perform actions or calculations.</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In this example, </a:t>
            </a:r>
            <a:r>
              <a:rPr lang="en" sz="1150">
                <a:solidFill>
                  <a:srgbClr val="188038"/>
                </a:solidFill>
                <a:highlight>
                  <a:schemeClr val="lt1"/>
                </a:highlight>
                <a:latin typeface="Courier New"/>
                <a:ea typeface="Courier New"/>
                <a:cs typeface="Courier New"/>
                <a:sym typeface="Courier New"/>
              </a:rPr>
              <a:t>fullName</a:t>
            </a:r>
            <a:r>
              <a:rPr lang="en" sz="1400">
                <a:solidFill>
                  <a:srgbClr val="374151"/>
                </a:solidFill>
                <a:highlight>
                  <a:schemeClr val="lt1"/>
                </a:highlight>
                <a:latin typeface="Roboto"/>
                <a:ea typeface="Roboto"/>
                <a:cs typeface="Roboto"/>
                <a:sym typeface="Roboto"/>
              </a:rPr>
              <a:t> is a method of the </a:t>
            </a:r>
            <a:r>
              <a:rPr lang="en" sz="1150">
                <a:solidFill>
                  <a:srgbClr val="188038"/>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object, and it returns the full name by combining the </a:t>
            </a:r>
            <a:r>
              <a:rPr lang="en" sz="1150">
                <a:solidFill>
                  <a:srgbClr val="188038"/>
                </a:solidFill>
                <a:highlight>
                  <a:schemeClr val="lt1"/>
                </a:highlight>
                <a:latin typeface="Courier New"/>
                <a:ea typeface="Courier New"/>
                <a:cs typeface="Courier New"/>
                <a:sym typeface="Courier New"/>
              </a:rPr>
              <a:t>firstName</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lastName</a:t>
            </a:r>
            <a:r>
              <a:rPr lang="en" sz="1400">
                <a:solidFill>
                  <a:srgbClr val="374151"/>
                </a:solidFill>
                <a:highlight>
                  <a:schemeClr val="lt1"/>
                </a:highlight>
                <a:latin typeface="Roboto"/>
                <a:ea typeface="Roboto"/>
                <a:cs typeface="Roboto"/>
                <a:sym typeface="Roboto"/>
              </a:rPr>
              <a:t> properties.</a:t>
            </a:r>
            <a:endParaRPr sz="1500">
              <a:highlight>
                <a:schemeClr val="lt1"/>
              </a:highlight>
            </a:endParaRPr>
          </a:p>
        </p:txBody>
      </p:sp>
      <p:pic>
        <p:nvPicPr>
          <p:cNvPr id="1096" name="Google Shape;1096;p141"/>
          <p:cNvPicPr preferRelativeResize="0"/>
          <p:nvPr/>
        </p:nvPicPr>
        <p:blipFill rotWithShape="1">
          <a:blip r:embed="rId3">
            <a:alphaModFix/>
          </a:blip>
          <a:srcRect b="0" l="0" r="0" t="0"/>
          <a:stretch/>
        </p:blipFill>
        <p:spPr>
          <a:xfrm>
            <a:off x="2192550" y="2295000"/>
            <a:ext cx="4597300" cy="16845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4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02" name="Google Shape;1102;p14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4. Adding and Modifying Properties:</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add or modify properties in an object after it's created.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103" name="Google Shape;1103;p142"/>
          <p:cNvPicPr preferRelativeResize="0"/>
          <p:nvPr/>
        </p:nvPicPr>
        <p:blipFill rotWithShape="1">
          <a:blip r:embed="rId3">
            <a:alphaModFix/>
          </a:blip>
          <a:srcRect b="0" l="0" r="0" t="0"/>
          <a:stretch/>
        </p:blipFill>
        <p:spPr>
          <a:xfrm>
            <a:off x="1864788" y="2356313"/>
            <a:ext cx="5172075" cy="14763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09" name="Google Shape;1109;p14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5. Object Methods: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JavaScript provides built-in methods for working with objects: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Object.keys(obj)</a:t>
            </a:r>
            <a:r>
              <a:rPr lang="en" sz="1400">
                <a:solidFill>
                  <a:srgbClr val="374151"/>
                </a:solidFill>
                <a:highlight>
                  <a:schemeClr val="lt1"/>
                </a:highlight>
                <a:latin typeface="Roboto"/>
                <a:ea typeface="Roboto"/>
                <a:cs typeface="Roboto"/>
                <a:sym typeface="Roboto"/>
              </a:rPr>
              <a:t>: Returns an array of an object's own property keys.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Object.values(obj)</a:t>
            </a:r>
            <a:r>
              <a:rPr lang="en" sz="1400">
                <a:solidFill>
                  <a:srgbClr val="374151"/>
                </a:solidFill>
                <a:highlight>
                  <a:schemeClr val="lt1"/>
                </a:highlight>
                <a:latin typeface="Roboto"/>
                <a:ea typeface="Roboto"/>
                <a:cs typeface="Roboto"/>
                <a:sym typeface="Roboto"/>
              </a:rPr>
              <a:t>: Returns an array of an object's own property values.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Object.entries(obj)</a:t>
            </a:r>
            <a:r>
              <a:rPr lang="en" sz="1400">
                <a:solidFill>
                  <a:srgbClr val="374151"/>
                </a:solidFill>
                <a:highlight>
                  <a:schemeClr val="lt1"/>
                </a:highlight>
                <a:latin typeface="Roboto"/>
                <a:ea typeface="Roboto"/>
                <a:cs typeface="Roboto"/>
                <a:sym typeface="Roboto"/>
              </a:rPr>
              <a:t>: Returns an array of an object's own property key-value pairs as arrays.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hasOwnProperty(prop)</a:t>
            </a:r>
            <a:r>
              <a:rPr lang="en" sz="1400">
                <a:solidFill>
                  <a:srgbClr val="374151"/>
                </a:solidFill>
                <a:highlight>
                  <a:schemeClr val="lt1"/>
                </a:highlight>
                <a:latin typeface="Roboto"/>
                <a:ea typeface="Roboto"/>
                <a:cs typeface="Roboto"/>
                <a:sym typeface="Roboto"/>
              </a:rPr>
              <a:t>: Checks if an object has a specific property.</a:t>
            </a:r>
            <a:endParaRPr sz="1500">
              <a:highlight>
                <a:schemeClr val="lt1"/>
              </a:high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4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15" name="Google Shape;1115;p14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t>Example</a:t>
            </a:r>
            <a:r>
              <a:rPr lang="en"/>
              <a:t>:</a:t>
            </a:r>
            <a:endParaRPr/>
          </a:p>
          <a:p>
            <a:pPr indent="0" lvl="0" marL="0" rtl="0" algn="l">
              <a:lnSpc>
                <a:spcPct val="115000"/>
              </a:lnSpc>
              <a:spcBef>
                <a:spcPts val="1200"/>
              </a:spcBef>
              <a:spcAft>
                <a:spcPts val="1200"/>
              </a:spcAft>
              <a:buSzPts val="1300"/>
              <a:buNone/>
            </a:pPr>
            <a:r>
              <a:t/>
            </a:r>
            <a:endParaRPr/>
          </a:p>
        </p:txBody>
      </p:sp>
      <p:pic>
        <p:nvPicPr>
          <p:cNvPr id="1116" name="Google Shape;1116;p144"/>
          <p:cNvPicPr preferRelativeResize="0"/>
          <p:nvPr/>
        </p:nvPicPr>
        <p:blipFill rotWithShape="1">
          <a:blip r:embed="rId3">
            <a:alphaModFix/>
          </a:blip>
          <a:srcRect b="0" l="0" r="0" t="0"/>
          <a:stretch/>
        </p:blipFill>
        <p:spPr>
          <a:xfrm>
            <a:off x="1368638" y="1748250"/>
            <a:ext cx="6410325" cy="247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74" name="Google Shape;174;p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3: Create a Project Folder</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folder for your JavaScript project where you'll store your code files.</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4: Open Your Project in VS Code</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Open your project folder in VS Code by selecting </a:t>
            </a:r>
            <a:r>
              <a:rPr lang="en" sz="1400">
                <a:solidFill>
                  <a:srgbClr val="374151"/>
                </a:solidFill>
                <a:highlight>
                  <a:schemeClr val="lt1"/>
                </a:highlight>
                <a:latin typeface="Courier New"/>
                <a:ea typeface="Courier New"/>
                <a:cs typeface="Courier New"/>
                <a:sym typeface="Courier New"/>
              </a:rPr>
              <a:t>File &gt; Open Folder</a:t>
            </a:r>
            <a:r>
              <a:rPr lang="en" sz="1400">
                <a:solidFill>
                  <a:srgbClr val="374151"/>
                </a:solidFill>
                <a:highlight>
                  <a:schemeClr val="lt1"/>
                </a:highlight>
                <a:latin typeface="Roboto"/>
                <a:ea typeface="Roboto"/>
                <a:cs typeface="Roboto"/>
                <a:sym typeface="Roboto"/>
              </a:rPr>
              <a:t> and navigating to your project directory.</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5: Create a JavaScript File</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1500"/>
              </a:spcAft>
              <a:buSzPts val="1300"/>
              <a:buNone/>
            </a:pPr>
            <a:r>
              <a:rPr lang="en" sz="1400">
                <a:solidFill>
                  <a:srgbClr val="374151"/>
                </a:solidFill>
                <a:highlight>
                  <a:schemeClr val="lt1"/>
                </a:highlight>
                <a:latin typeface="Roboto"/>
                <a:ea typeface="Roboto"/>
                <a:cs typeface="Roboto"/>
                <a:sym typeface="Roboto"/>
              </a:rPr>
              <a:t>Create a new JavaScript file with a </a:t>
            </a:r>
            <a:r>
              <a:rPr lang="en" sz="1400">
                <a:solidFill>
                  <a:srgbClr val="374151"/>
                </a:solidFill>
                <a:highlight>
                  <a:schemeClr val="lt1"/>
                </a:highlight>
                <a:latin typeface="Courier New"/>
                <a:ea typeface="Courier New"/>
                <a:cs typeface="Courier New"/>
                <a:sym typeface="Courier New"/>
              </a:rPr>
              <a:t>.js</a:t>
            </a:r>
            <a:r>
              <a:rPr lang="en" sz="1400">
                <a:solidFill>
                  <a:srgbClr val="374151"/>
                </a:solidFill>
                <a:highlight>
                  <a:schemeClr val="lt1"/>
                </a:highlight>
                <a:latin typeface="Roboto"/>
                <a:ea typeface="Roboto"/>
                <a:cs typeface="Roboto"/>
                <a:sym typeface="Roboto"/>
              </a:rPr>
              <a:t> extension in your project folder. You can do this by right-clicking in the file explorer and selecting "New File," then giving it a name like </a:t>
            </a:r>
            <a:r>
              <a:rPr lang="en" sz="1400">
                <a:solidFill>
                  <a:srgbClr val="374151"/>
                </a:solidFill>
                <a:highlight>
                  <a:schemeClr val="lt1"/>
                </a:highlight>
                <a:latin typeface="Courier New"/>
                <a:ea typeface="Courier New"/>
                <a:cs typeface="Courier New"/>
                <a:sym typeface="Courier New"/>
              </a:rPr>
              <a:t>app.js</a:t>
            </a:r>
            <a:r>
              <a:rPr lang="en" sz="1400">
                <a:solidFill>
                  <a:srgbClr val="374151"/>
                </a:solidFill>
                <a:highlight>
                  <a:schemeClr val="lt1"/>
                </a:highlight>
                <a:latin typeface="Roboto"/>
                <a:ea typeface="Roboto"/>
                <a:cs typeface="Roboto"/>
                <a:sym typeface="Roboto"/>
              </a:rPr>
              <a:t>.</a:t>
            </a:r>
            <a:endParaRPr sz="1400">
              <a:highlight>
                <a:schemeClr val="lt1"/>
              </a:highligh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4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22" name="Google Shape;1122;p14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6. Object Nesting:</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Objects can be nested within other objects to represent complex data structures.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123" name="Google Shape;1123;p145"/>
          <p:cNvPicPr preferRelativeResize="0"/>
          <p:nvPr/>
        </p:nvPicPr>
        <p:blipFill rotWithShape="1">
          <a:blip r:embed="rId3">
            <a:alphaModFix/>
          </a:blip>
          <a:srcRect b="0" l="0" r="0" t="0"/>
          <a:stretch/>
        </p:blipFill>
        <p:spPr>
          <a:xfrm>
            <a:off x="3148575" y="2119750"/>
            <a:ext cx="3600900" cy="2220300"/>
          </a:xfrm>
          <a:prstGeom prst="rect">
            <a:avLst/>
          </a:prstGeom>
          <a:noFill/>
          <a:ln>
            <a:noFill/>
          </a:ln>
        </p:spPr>
      </p:pic>
      <p:sp>
        <p:nvSpPr>
          <p:cNvPr id="1124" name="Google Shape;1124;p145"/>
          <p:cNvSpPr txBox="1"/>
          <p:nvPr/>
        </p:nvSpPr>
        <p:spPr>
          <a:xfrm>
            <a:off x="946200" y="2255950"/>
            <a:ext cx="1804200" cy="1683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the </a:t>
            </a:r>
            <a:r>
              <a:rPr b="0" i="0" lang="en" sz="1150" u="none" cap="none" strike="noStrike">
                <a:solidFill>
                  <a:srgbClr val="188038"/>
                </a:solidFill>
                <a:highlight>
                  <a:schemeClr val="lt1"/>
                </a:highlight>
                <a:latin typeface="Courier New"/>
                <a:ea typeface="Courier New"/>
                <a:cs typeface="Courier New"/>
                <a:sym typeface="Courier New"/>
              </a:rPr>
              <a:t>name</a:t>
            </a:r>
            <a:r>
              <a:rPr b="0" i="0" lang="en" sz="1400" u="none" cap="none" strike="noStrike">
                <a:solidFill>
                  <a:srgbClr val="374151"/>
                </a:solidFill>
                <a:highlight>
                  <a:schemeClr val="lt1"/>
                </a:highlight>
                <a:latin typeface="Roboto"/>
                <a:ea typeface="Roboto"/>
                <a:cs typeface="Roboto"/>
                <a:sym typeface="Roboto"/>
              </a:rPr>
              <a:t> property is an object itself.</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4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30" name="Google Shape;1130;p14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7. Object Prototypes and Classes: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JavaScript supports object prototypes and class-based inheritance for creating and defining object types.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131" name="Google Shape;1131;p146"/>
          <p:cNvPicPr preferRelativeResize="0"/>
          <p:nvPr/>
        </p:nvPicPr>
        <p:blipFill rotWithShape="1">
          <a:blip r:embed="rId3">
            <a:alphaModFix/>
          </a:blip>
          <a:srcRect b="0" l="0" r="0" t="0"/>
          <a:stretch/>
        </p:blipFill>
        <p:spPr>
          <a:xfrm>
            <a:off x="3215925" y="2200975"/>
            <a:ext cx="5082000" cy="2224000"/>
          </a:xfrm>
          <a:prstGeom prst="rect">
            <a:avLst/>
          </a:prstGeom>
          <a:noFill/>
          <a:ln>
            <a:noFill/>
          </a:ln>
        </p:spPr>
      </p:pic>
      <p:sp>
        <p:nvSpPr>
          <p:cNvPr id="1132" name="Google Shape;1132;p146"/>
          <p:cNvSpPr txBox="1"/>
          <p:nvPr/>
        </p:nvSpPr>
        <p:spPr>
          <a:xfrm>
            <a:off x="798200" y="2430975"/>
            <a:ext cx="2208000" cy="1764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This example uses a class to define a </a:t>
            </a:r>
            <a:r>
              <a:rPr b="0" i="0" lang="en" sz="1150" u="none" cap="none" strike="noStrike">
                <a:solidFill>
                  <a:srgbClr val="188038"/>
                </a:solidFill>
                <a:highlight>
                  <a:schemeClr val="lt1"/>
                </a:highlight>
                <a:latin typeface="Courier New"/>
                <a:ea typeface="Courier New"/>
                <a:cs typeface="Courier New"/>
                <a:sym typeface="Courier New"/>
              </a:rPr>
              <a:t>Person</a:t>
            </a:r>
            <a:r>
              <a:rPr b="0" i="0" lang="en" sz="1400" u="none" cap="none" strike="noStrike">
                <a:solidFill>
                  <a:srgbClr val="374151"/>
                </a:solidFill>
                <a:highlight>
                  <a:schemeClr val="lt1"/>
                </a:highlight>
                <a:latin typeface="Roboto"/>
                <a:ea typeface="Roboto"/>
                <a:cs typeface="Roboto"/>
                <a:sym typeface="Roboto"/>
              </a:rPr>
              <a:t> object with properties and methods.</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4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(Exercise)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38" name="Google Shape;1138;p14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Exercise 1: Accessing Nested Object Properties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Create an object called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with properties: </a:t>
            </a:r>
            <a:r>
              <a:rPr lang="en" sz="1250">
                <a:solidFill>
                  <a:srgbClr val="374151"/>
                </a:solidFill>
                <a:highlight>
                  <a:schemeClr val="lt1"/>
                </a:highlight>
                <a:latin typeface="Courier New"/>
                <a:ea typeface="Courier New"/>
                <a:cs typeface="Courier New"/>
                <a:sym typeface="Courier New"/>
              </a:rPr>
              <a:t>name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age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address</a:t>
            </a:r>
            <a:r>
              <a:rPr lang="en" sz="1400">
                <a:solidFill>
                  <a:srgbClr val="374151"/>
                </a:solidFill>
                <a:highlight>
                  <a:schemeClr val="lt1"/>
                </a:highlight>
                <a:latin typeface="Roboto"/>
                <a:ea typeface="Roboto"/>
                <a:cs typeface="Roboto"/>
                <a:sym typeface="Roboto"/>
              </a:rPr>
              <a:t>. The </a:t>
            </a:r>
            <a:r>
              <a:rPr lang="en" sz="1250">
                <a:solidFill>
                  <a:srgbClr val="374151"/>
                </a:solidFill>
                <a:highlight>
                  <a:schemeClr val="lt1"/>
                </a:highlight>
                <a:latin typeface="Courier New"/>
                <a:ea typeface="Courier New"/>
                <a:cs typeface="Courier New"/>
                <a:sym typeface="Courier New"/>
              </a:rPr>
              <a:t>address</a:t>
            </a:r>
            <a:r>
              <a:rPr lang="en" sz="1400">
                <a:solidFill>
                  <a:srgbClr val="374151"/>
                </a:solidFill>
                <a:highlight>
                  <a:schemeClr val="lt1"/>
                </a:highlight>
                <a:latin typeface="Roboto"/>
                <a:ea typeface="Roboto"/>
                <a:cs typeface="Roboto"/>
                <a:sym typeface="Roboto"/>
              </a:rPr>
              <a:t> property should be an object with </a:t>
            </a:r>
            <a:r>
              <a:rPr lang="en" sz="1250">
                <a:solidFill>
                  <a:srgbClr val="374151"/>
                </a:solidFill>
                <a:highlight>
                  <a:schemeClr val="lt1"/>
                </a:highlight>
                <a:latin typeface="Courier New"/>
                <a:ea typeface="Courier New"/>
                <a:cs typeface="Courier New"/>
                <a:sym typeface="Courier New"/>
              </a:rPr>
              <a:t>street</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city</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zipCode</a:t>
            </a:r>
            <a:r>
              <a:rPr lang="en" sz="1400">
                <a:solidFill>
                  <a:srgbClr val="374151"/>
                </a:solidFill>
                <a:highlight>
                  <a:schemeClr val="lt1"/>
                </a:highlight>
                <a:latin typeface="Roboto"/>
                <a:ea typeface="Roboto"/>
                <a:cs typeface="Roboto"/>
                <a:sym typeface="Roboto"/>
              </a:rPr>
              <a:t> properties. Set appropriate values and then log the student's city.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Exercise 2: Adding Multiple Methods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Add two methods to the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object: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changeAddress</a:t>
            </a:r>
            <a:r>
              <a:rPr lang="en" sz="1400">
                <a:solidFill>
                  <a:srgbClr val="374151"/>
                </a:solidFill>
                <a:highlight>
                  <a:schemeClr val="lt1"/>
                </a:highlight>
                <a:latin typeface="Roboto"/>
                <a:ea typeface="Roboto"/>
                <a:cs typeface="Roboto"/>
                <a:sym typeface="Roboto"/>
              </a:rPr>
              <a:t>. The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method should log a greeting message using the student's name. The </a:t>
            </a:r>
            <a:r>
              <a:rPr lang="en" sz="1250">
                <a:solidFill>
                  <a:srgbClr val="374151"/>
                </a:solidFill>
                <a:highlight>
                  <a:schemeClr val="lt1"/>
                </a:highlight>
                <a:latin typeface="Courier New"/>
                <a:ea typeface="Courier New"/>
                <a:cs typeface="Courier New"/>
                <a:sym typeface="Courier New"/>
              </a:rPr>
              <a:t>changeAddress</a:t>
            </a:r>
            <a:r>
              <a:rPr lang="en" sz="1400">
                <a:solidFill>
                  <a:srgbClr val="374151"/>
                </a:solidFill>
                <a:highlight>
                  <a:schemeClr val="lt1"/>
                </a:highlight>
                <a:latin typeface="Roboto"/>
                <a:ea typeface="Roboto"/>
                <a:cs typeface="Roboto"/>
                <a:sym typeface="Roboto"/>
              </a:rPr>
              <a:t> method should allow you to change the student's address by providing new values for </a:t>
            </a:r>
            <a:r>
              <a:rPr lang="en" sz="1250">
                <a:solidFill>
                  <a:srgbClr val="374151"/>
                </a:solidFill>
                <a:highlight>
                  <a:schemeClr val="lt1"/>
                </a:highlight>
                <a:latin typeface="Courier New"/>
                <a:ea typeface="Courier New"/>
                <a:cs typeface="Courier New"/>
                <a:sym typeface="Courier New"/>
              </a:rPr>
              <a:t>street</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city</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zipCode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Objects (Exercise)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44" name="Google Shape;1144;p14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Exercise 3: Objects - Properties, Methods, and Object Literals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Create an Object: Create an object called </a:t>
            </a:r>
            <a:r>
              <a:rPr lang="en" sz="1250">
                <a:solidFill>
                  <a:srgbClr val="374151"/>
                </a:solidFill>
                <a:highlight>
                  <a:schemeClr val="lt1"/>
                </a:highlight>
                <a:latin typeface="Courier New"/>
                <a:ea typeface="Courier New"/>
                <a:cs typeface="Courier New"/>
                <a:sym typeface="Courier New"/>
              </a:rPr>
              <a:t>car</a:t>
            </a:r>
            <a:r>
              <a:rPr lang="en" sz="1400">
                <a:solidFill>
                  <a:srgbClr val="374151"/>
                </a:solidFill>
                <a:highlight>
                  <a:schemeClr val="lt1"/>
                </a:highlight>
                <a:latin typeface="Roboto"/>
                <a:ea typeface="Roboto"/>
                <a:cs typeface="Roboto"/>
                <a:sym typeface="Roboto"/>
              </a:rPr>
              <a:t> representing a car with properties like </a:t>
            </a:r>
            <a:r>
              <a:rPr lang="en" sz="1250">
                <a:solidFill>
                  <a:srgbClr val="374151"/>
                </a:solidFill>
                <a:highlight>
                  <a:schemeClr val="lt1"/>
                </a:highlight>
                <a:latin typeface="Courier New"/>
                <a:ea typeface="Courier New"/>
                <a:cs typeface="Courier New"/>
                <a:sym typeface="Courier New"/>
              </a:rPr>
              <a:t>make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model</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year</a:t>
            </a:r>
            <a:r>
              <a:rPr lang="en" sz="1400">
                <a:solidFill>
                  <a:srgbClr val="374151"/>
                </a:solidFill>
                <a:highlight>
                  <a:schemeClr val="lt1"/>
                </a:highlight>
                <a:latin typeface="Roboto"/>
                <a:ea typeface="Roboto"/>
                <a:cs typeface="Roboto"/>
                <a:sym typeface="Roboto"/>
              </a:rPr>
              <a:t>. Set appropriate values.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Access Object Properties: Access and log the </a:t>
            </a:r>
            <a:r>
              <a:rPr lang="en" sz="1250">
                <a:solidFill>
                  <a:srgbClr val="374151"/>
                </a:solidFill>
                <a:highlight>
                  <a:schemeClr val="lt1"/>
                </a:highlight>
                <a:latin typeface="Courier New"/>
                <a:ea typeface="Courier New"/>
                <a:cs typeface="Courier New"/>
                <a:sym typeface="Courier New"/>
              </a:rPr>
              <a:t>make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year</a:t>
            </a:r>
            <a:r>
              <a:rPr lang="en" sz="1400">
                <a:solidFill>
                  <a:srgbClr val="374151"/>
                </a:solidFill>
                <a:highlight>
                  <a:schemeClr val="lt1"/>
                </a:highlight>
                <a:latin typeface="Roboto"/>
                <a:ea typeface="Roboto"/>
                <a:cs typeface="Roboto"/>
                <a:sym typeface="Roboto"/>
              </a:rPr>
              <a:t> properties of the </a:t>
            </a:r>
            <a:r>
              <a:rPr lang="en" sz="1250">
                <a:solidFill>
                  <a:srgbClr val="374151"/>
                </a:solidFill>
                <a:highlight>
                  <a:schemeClr val="lt1"/>
                </a:highlight>
                <a:latin typeface="Courier New"/>
                <a:ea typeface="Courier New"/>
                <a:cs typeface="Courier New"/>
                <a:sym typeface="Courier New"/>
              </a:rPr>
              <a:t>car</a:t>
            </a:r>
            <a:r>
              <a:rPr lang="en" sz="1400">
                <a:solidFill>
                  <a:srgbClr val="374151"/>
                </a:solidFill>
                <a:highlight>
                  <a:schemeClr val="lt1"/>
                </a:highlight>
                <a:latin typeface="Roboto"/>
                <a:ea typeface="Roboto"/>
                <a:cs typeface="Roboto"/>
                <a:sym typeface="Roboto"/>
              </a:rPr>
              <a:t> object.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Add a Method: Add a method to the </a:t>
            </a:r>
            <a:r>
              <a:rPr lang="en" sz="1250">
                <a:solidFill>
                  <a:srgbClr val="374151"/>
                </a:solidFill>
                <a:highlight>
                  <a:schemeClr val="lt1"/>
                </a:highlight>
                <a:latin typeface="Courier New"/>
                <a:ea typeface="Courier New"/>
                <a:cs typeface="Courier New"/>
                <a:sym typeface="Courier New"/>
              </a:rPr>
              <a:t>car</a:t>
            </a:r>
            <a:r>
              <a:rPr lang="en" sz="1400">
                <a:solidFill>
                  <a:srgbClr val="374151"/>
                </a:solidFill>
                <a:highlight>
                  <a:schemeClr val="lt1"/>
                </a:highlight>
                <a:latin typeface="Roboto"/>
                <a:ea typeface="Roboto"/>
                <a:cs typeface="Roboto"/>
                <a:sym typeface="Roboto"/>
              </a:rPr>
              <a:t> object called </a:t>
            </a:r>
            <a:r>
              <a:rPr lang="en" sz="1250">
                <a:solidFill>
                  <a:srgbClr val="374151"/>
                </a:solidFill>
                <a:highlight>
                  <a:schemeClr val="lt1"/>
                </a:highlight>
                <a:latin typeface="Courier New"/>
                <a:ea typeface="Courier New"/>
                <a:cs typeface="Courier New"/>
                <a:sym typeface="Courier New"/>
              </a:rPr>
              <a:t>start</a:t>
            </a:r>
            <a:r>
              <a:rPr lang="en" sz="1400">
                <a:solidFill>
                  <a:srgbClr val="374151"/>
                </a:solidFill>
                <a:highlight>
                  <a:schemeClr val="lt1"/>
                </a:highlight>
                <a:latin typeface="Roboto"/>
                <a:ea typeface="Roboto"/>
                <a:cs typeface="Roboto"/>
                <a:sym typeface="Roboto"/>
              </a:rPr>
              <a:t> that logs a message like "The car is starting" when called.</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Call the Method: Call the </a:t>
            </a:r>
            <a:r>
              <a:rPr lang="en" sz="1250">
                <a:solidFill>
                  <a:srgbClr val="374151"/>
                </a:solidFill>
                <a:highlight>
                  <a:schemeClr val="lt1"/>
                </a:highlight>
                <a:latin typeface="Courier New"/>
                <a:ea typeface="Courier New"/>
                <a:cs typeface="Courier New"/>
                <a:sym typeface="Courier New"/>
              </a:rPr>
              <a:t>start</a:t>
            </a:r>
            <a:r>
              <a:rPr lang="en" sz="1400">
                <a:solidFill>
                  <a:srgbClr val="374151"/>
                </a:solidFill>
                <a:highlight>
                  <a:schemeClr val="lt1"/>
                </a:highlight>
                <a:latin typeface="Roboto"/>
                <a:ea typeface="Roboto"/>
                <a:cs typeface="Roboto"/>
                <a:sym typeface="Roboto"/>
              </a:rPr>
              <a:t> method on the </a:t>
            </a:r>
            <a:r>
              <a:rPr lang="en" sz="1250">
                <a:solidFill>
                  <a:srgbClr val="374151"/>
                </a:solidFill>
                <a:highlight>
                  <a:schemeClr val="lt1"/>
                </a:highlight>
                <a:latin typeface="Courier New"/>
                <a:ea typeface="Courier New"/>
                <a:cs typeface="Courier New"/>
                <a:sym typeface="Courier New"/>
              </a:rPr>
              <a:t>car</a:t>
            </a:r>
            <a:r>
              <a:rPr lang="en" sz="1400">
                <a:solidFill>
                  <a:srgbClr val="374151"/>
                </a:solidFill>
                <a:highlight>
                  <a:schemeClr val="lt1"/>
                </a:highlight>
                <a:latin typeface="Roboto"/>
                <a:ea typeface="Roboto"/>
                <a:cs typeface="Roboto"/>
                <a:sym typeface="Roboto"/>
              </a:rPr>
              <a:t> object to start the car.</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Object Literal: Create an object literal for a book with properties like </a:t>
            </a:r>
            <a:r>
              <a:rPr lang="en" sz="1250">
                <a:solidFill>
                  <a:srgbClr val="374151"/>
                </a:solidFill>
                <a:highlight>
                  <a:schemeClr val="lt1"/>
                </a:highlight>
                <a:latin typeface="Courier New"/>
                <a:ea typeface="Courier New"/>
                <a:cs typeface="Courier New"/>
                <a:sym typeface="Courier New"/>
              </a:rPr>
              <a:t>title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author</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pages</a:t>
            </a:r>
            <a:r>
              <a:rPr lang="en" sz="1400">
                <a:solidFill>
                  <a:srgbClr val="374151"/>
                </a:solidFill>
                <a:highlight>
                  <a:schemeClr val="lt1"/>
                </a:highlight>
                <a:latin typeface="Roboto"/>
                <a:ea typeface="Roboto"/>
                <a:cs typeface="Roboto"/>
                <a:sym typeface="Roboto"/>
              </a:rPr>
              <a:t>. Set appropriate values.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4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50" name="Google Shape;1150;p14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Working with </a:t>
            </a:r>
            <a:r>
              <a:rPr b="1" lang="en" sz="1500">
                <a:solidFill>
                  <a:srgbClr val="374151"/>
                </a:solidFill>
                <a:highlight>
                  <a:schemeClr val="lt1"/>
                </a:highlight>
                <a:latin typeface="Roboto"/>
                <a:ea typeface="Roboto"/>
                <a:cs typeface="Roboto"/>
                <a:sym typeface="Roboto"/>
              </a:rPr>
              <a:t>JSON (JavaScript Object Notation)</a:t>
            </a:r>
            <a:r>
              <a:rPr lang="en" sz="1400">
                <a:solidFill>
                  <a:srgbClr val="374151"/>
                </a:solidFill>
                <a:highlight>
                  <a:schemeClr val="lt1"/>
                </a:highlight>
                <a:latin typeface="Roboto"/>
                <a:ea typeface="Roboto"/>
                <a:cs typeface="Roboto"/>
                <a:sym typeface="Roboto"/>
              </a:rPr>
              <a:t> data is a common task in web development and data interchange. JSON is a lightweight, human-readable data format that is easy for both humans and machines to understand. It is widely used for data storage, configuration files, and API responses. </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1. JSON Syntax:</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JSON data consists of key-value pairs, similar to JavaScript objects. Keys must be strings, and values can be strings, numbers, objects, arrays, booleans, or </a:t>
            </a:r>
            <a:r>
              <a:rPr lang="en" sz="1250">
                <a:solidFill>
                  <a:srgbClr val="374151"/>
                </a:solidFill>
                <a:highlight>
                  <a:schemeClr val="lt1"/>
                </a:highlight>
                <a:latin typeface="Courier New"/>
                <a:ea typeface="Courier New"/>
                <a:cs typeface="Courier New"/>
                <a:sym typeface="Courier New"/>
              </a:rPr>
              <a:t>null</a:t>
            </a:r>
            <a:r>
              <a:rPr lang="en" sz="1400">
                <a:solidFill>
                  <a:srgbClr val="374151"/>
                </a:solidFill>
                <a:highlight>
                  <a:schemeClr val="lt1"/>
                </a:highlight>
                <a:latin typeface="Roboto"/>
                <a:ea typeface="Roboto"/>
                <a:cs typeface="Roboto"/>
                <a:sym typeface="Roboto"/>
              </a:rPr>
              <a:t>. JSON uses double quotes for keys and string values.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56" name="Google Shape;1156;p15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solidFill>
                  <a:srgbClr val="374151"/>
                </a:solidFill>
                <a:highlight>
                  <a:schemeClr val="lt1"/>
                </a:highlight>
                <a:latin typeface="Roboto"/>
                <a:ea typeface="Roboto"/>
                <a:cs typeface="Roboto"/>
                <a:sym typeface="Roboto"/>
              </a:rPr>
              <a:t>Example JSON data:</a:t>
            </a:r>
            <a:endParaRPr sz="1500">
              <a:highlight>
                <a:schemeClr val="lt1"/>
              </a:highlight>
            </a:endParaRPr>
          </a:p>
        </p:txBody>
      </p:sp>
      <p:pic>
        <p:nvPicPr>
          <p:cNvPr id="1157" name="Google Shape;1157;p150"/>
          <p:cNvPicPr preferRelativeResize="0"/>
          <p:nvPr/>
        </p:nvPicPr>
        <p:blipFill rotWithShape="1">
          <a:blip r:embed="rId3">
            <a:alphaModFix/>
          </a:blip>
          <a:srcRect b="0" l="0" r="0" t="0"/>
          <a:stretch/>
        </p:blipFill>
        <p:spPr>
          <a:xfrm>
            <a:off x="2731838" y="1381850"/>
            <a:ext cx="3895725" cy="28860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63" name="Google Shape;1163;p15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2. Converting JSON to JavaScript Objects:</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parse JSON data into JavaScript objects using the </a:t>
            </a:r>
            <a:r>
              <a:rPr lang="en" sz="1250">
                <a:solidFill>
                  <a:srgbClr val="374151"/>
                </a:solidFill>
                <a:highlight>
                  <a:schemeClr val="lt1"/>
                </a:highlight>
                <a:latin typeface="Courier New"/>
                <a:ea typeface="Courier New"/>
                <a:cs typeface="Courier New"/>
                <a:sym typeface="Courier New"/>
              </a:rPr>
              <a:t>JSON.parse()</a:t>
            </a:r>
            <a:r>
              <a:rPr lang="en" sz="1400">
                <a:solidFill>
                  <a:srgbClr val="374151"/>
                </a:solidFill>
                <a:highlight>
                  <a:schemeClr val="lt1"/>
                </a:highlight>
                <a:latin typeface="Roboto"/>
                <a:ea typeface="Roboto"/>
                <a:cs typeface="Roboto"/>
                <a:sym typeface="Roboto"/>
              </a:rPr>
              <a:t> method.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1164" name="Google Shape;1164;p151"/>
          <p:cNvPicPr preferRelativeResize="0"/>
          <p:nvPr/>
        </p:nvPicPr>
        <p:blipFill rotWithShape="1">
          <a:blip r:embed="rId3">
            <a:alphaModFix/>
          </a:blip>
          <a:srcRect b="0" l="0" r="0" t="0"/>
          <a:stretch/>
        </p:blipFill>
        <p:spPr>
          <a:xfrm>
            <a:off x="1966900" y="2361800"/>
            <a:ext cx="5210175" cy="15240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p:txBody>
      </p:sp>
      <p:sp>
        <p:nvSpPr>
          <p:cNvPr id="1170" name="Google Shape;1170;p15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3. Converting JavaScript Objects to JSON:</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convert JavaScript objects into JSON strings using the </a:t>
            </a:r>
            <a:r>
              <a:rPr lang="en" sz="1250">
                <a:solidFill>
                  <a:srgbClr val="374151"/>
                </a:solidFill>
                <a:highlight>
                  <a:schemeClr val="lt1"/>
                </a:highlight>
                <a:latin typeface="Courier New"/>
                <a:ea typeface="Courier New"/>
                <a:cs typeface="Courier New"/>
                <a:sym typeface="Courier New"/>
              </a:rPr>
              <a:t>JSON.stringify()</a:t>
            </a:r>
            <a:r>
              <a:rPr lang="en" sz="1400">
                <a:solidFill>
                  <a:srgbClr val="374151"/>
                </a:solidFill>
                <a:highlight>
                  <a:schemeClr val="lt1"/>
                </a:highlight>
                <a:latin typeface="Roboto"/>
                <a:ea typeface="Roboto"/>
                <a:cs typeface="Roboto"/>
                <a:sym typeface="Roboto"/>
              </a:rPr>
              <a:t> method.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1171" name="Google Shape;1171;p152"/>
          <p:cNvPicPr preferRelativeResize="0"/>
          <p:nvPr/>
        </p:nvPicPr>
        <p:blipFill rotWithShape="1">
          <a:blip r:embed="rId3">
            <a:alphaModFix/>
          </a:blip>
          <a:srcRect b="0" l="0" r="0" t="0"/>
          <a:stretch/>
        </p:blipFill>
        <p:spPr>
          <a:xfrm>
            <a:off x="1666875" y="2110688"/>
            <a:ext cx="5810250" cy="22955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5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77" name="Google Shape;1177;p15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4. Working with JSON Arrays:</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JSON can also represent arrays of data.</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rPr lang="en" sz="1400">
                <a:solidFill>
                  <a:srgbClr val="374151"/>
                </a:solidFill>
                <a:highlight>
                  <a:schemeClr val="lt1"/>
                </a:highlight>
                <a:latin typeface="Roboto"/>
                <a:ea typeface="Roboto"/>
                <a:cs typeface="Roboto"/>
                <a:sym typeface="Roboto"/>
              </a:rPr>
              <a:t>You can parse and stringify JSON arrays just like objects.</a:t>
            </a:r>
            <a:endParaRPr sz="1500">
              <a:highlight>
                <a:schemeClr val="lt1"/>
              </a:highlight>
            </a:endParaRPr>
          </a:p>
        </p:txBody>
      </p:sp>
      <p:pic>
        <p:nvPicPr>
          <p:cNvPr id="1178" name="Google Shape;1178;p153"/>
          <p:cNvPicPr preferRelativeResize="0"/>
          <p:nvPr/>
        </p:nvPicPr>
        <p:blipFill rotWithShape="1">
          <a:blip r:embed="rId3">
            <a:alphaModFix/>
          </a:blip>
          <a:srcRect b="0" l="0" r="0" t="0"/>
          <a:stretch/>
        </p:blipFill>
        <p:spPr>
          <a:xfrm>
            <a:off x="2218238" y="2627500"/>
            <a:ext cx="3495675" cy="11811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5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84" name="Google Shape;1184;p15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5. Handling Nested JSON Data:</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JSON can have nested structures, where objects or arrays are nested within other objects or arrays.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185" name="Google Shape;1185;p154"/>
          <p:cNvPicPr preferRelativeResize="0"/>
          <p:nvPr/>
        </p:nvPicPr>
        <p:blipFill rotWithShape="1">
          <a:blip r:embed="rId3">
            <a:alphaModFix/>
          </a:blip>
          <a:srcRect b="0" l="0" r="0" t="0"/>
          <a:stretch/>
        </p:blipFill>
        <p:spPr>
          <a:xfrm>
            <a:off x="2706900" y="2233050"/>
            <a:ext cx="3733800" cy="19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80" name="Google Shape;180;p10"/>
          <p:cNvSpPr txBox="1"/>
          <p:nvPr>
            <p:ph idx="1" type="body"/>
          </p:nvPr>
        </p:nvSpPr>
        <p:spPr>
          <a:xfrm>
            <a:off x="727650" y="1336325"/>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6: Write Your JavaScript Code</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Open the </a:t>
            </a:r>
            <a:r>
              <a:rPr lang="en" sz="1400">
                <a:solidFill>
                  <a:srgbClr val="374151"/>
                </a:solidFill>
                <a:highlight>
                  <a:schemeClr val="lt1"/>
                </a:highlight>
                <a:latin typeface="Courier New"/>
                <a:ea typeface="Courier New"/>
                <a:cs typeface="Courier New"/>
                <a:sym typeface="Courier New"/>
              </a:rPr>
              <a:t>app.js</a:t>
            </a:r>
            <a:r>
              <a:rPr lang="en" sz="1400">
                <a:solidFill>
                  <a:srgbClr val="374151"/>
                </a:solidFill>
                <a:highlight>
                  <a:schemeClr val="lt1"/>
                </a:highlight>
                <a:latin typeface="Roboto"/>
                <a:ea typeface="Roboto"/>
                <a:cs typeface="Roboto"/>
                <a:sym typeface="Roboto"/>
              </a:rPr>
              <a:t> file and start writing your JavaScript code using the integrated code editor.</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7: Use Extensions</a:t>
            </a:r>
            <a:endParaRPr b="1" sz="15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Formatting Code: Use the </a:t>
            </a:r>
            <a:r>
              <a:rPr lang="en" sz="1400">
                <a:solidFill>
                  <a:srgbClr val="374151"/>
                </a:solidFill>
                <a:highlight>
                  <a:schemeClr val="lt1"/>
                </a:highlight>
                <a:latin typeface="Courier New"/>
                <a:ea typeface="Courier New"/>
                <a:cs typeface="Courier New"/>
                <a:sym typeface="Courier New"/>
              </a:rPr>
              <a:t>Prettier</a:t>
            </a:r>
            <a:r>
              <a:rPr lang="en" sz="1400">
                <a:solidFill>
                  <a:srgbClr val="374151"/>
                </a:solidFill>
                <a:highlight>
                  <a:schemeClr val="lt1"/>
                </a:highlight>
                <a:latin typeface="Roboto"/>
                <a:ea typeface="Roboto"/>
                <a:cs typeface="Roboto"/>
                <a:sym typeface="Roboto"/>
              </a:rPr>
              <a:t> extension to automatically format your code. You can configure formatting rules in your VS Code settings.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Linting: The </a:t>
            </a:r>
            <a:r>
              <a:rPr lang="en" sz="1400">
                <a:solidFill>
                  <a:srgbClr val="374151"/>
                </a:solidFill>
                <a:highlight>
                  <a:schemeClr val="lt1"/>
                </a:highlight>
                <a:latin typeface="Courier New"/>
                <a:ea typeface="Courier New"/>
                <a:cs typeface="Courier New"/>
                <a:sym typeface="Courier New"/>
              </a:rPr>
              <a:t>ESLint</a:t>
            </a:r>
            <a:r>
              <a:rPr lang="en" sz="1400">
                <a:solidFill>
                  <a:srgbClr val="374151"/>
                </a:solidFill>
                <a:highlight>
                  <a:schemeClr val="lt1"/>
                </a:highlight>
                <a:latin typeface="Roboto"/>
                <a:ea typeface="Roboto"/>
                <a:cs typeface="Roboto"/>
                <a:sym typeface="Roboto"/>
              </a:rPr>
              <a:t> extension will highlight issues and errors in your code according to your ESLint configuration.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Debugging: Use the </a:t>
            </a:r>
            <a:r>
              <a:rPr lang="en" sz="1400">
                <a:solidFill>
                  <a:srgbClr val="374151"/>
                </a:solidFill>
                <a:highlight>
                  <a:schemeClr val="lt1"/>
                </a:highlight>
                <a:latin typeface="Courier New"/>
                <a:ea typeface="Courier New"/>
                <a:cs typeface="Courier New"/>
                <a:sym typeface="Courier New"/>
              </a:rPr>
              <a:t>Debugger for Chrome</a:t>
            </a:r>
            <a:r>
              <a:rPr lang="en" sz="1400">
                <a:solidFill>
                  <a:srgbClr val="374151"/>
                </a:solidFill>
                <a:highlight>
                  <a:schemeClr val="lt1"/>
                </a:highlight>
                <a:latin typeface="Roboto"/>
                <a:ea typeface="Roboto"/>
                <a:cs typeface="Roboto"/>
                <a:sym typeface="Roboto"/>
              </a:rPr>
              <a:t> extension to set breakpoints and debug your JavaScript code in the Chrome browser.</a:t>
            </a:r>
            <a:endParaRPr sz="1400">
              <a:highlight>
                <a:schemeClr val="lt1"/>
              </a:highligh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p:txBody>
      </p:sp>
      <p:sp>
        <p:nvSpPr>
          <p:cNvPr id="1191" name="Google Shape;1191;p15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access nested data by chaining property or array index access.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6. Error Handling:</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When parsing JSON, it's essential to handle errors, especially when dealing with data from external sources. Use try-catch blocks to handle JSON parsing errors.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1192" name="Google Shape;1192;p155"/>
          <p:cNvPicPr preferRelativeResize="0"/>
          <p:nvPr/>
        </p:nvPicPr>
        <p:blipFill rotWithShape="1">
          <a:blip r:embed="rId3">
            <a:alphaModFix/>
          </a:blip>
          <a:srcRect b="0" l="0" r="0" t="0"/>
          <a:stretch/>
        </p:blipFill>
        <p:spPr>
          <a:xfrm>
            <a:off x="2138725" y="1624475"/>
            <a:ext cx="4565765" cy="498650"/>
          </a:xfrm>
          <a:prstGeom prst="rect">
            <a:avLst/>
          </a:prstGeom>
          <a:noFill/>
          <a:ln>
            <a:noFill/>
          </a:ln>
        </p:spPr>
      </p:pic>
      <p:pic>
        <p:nvPicPr>
          <p:cNvPr id="1193" name="Google Shape;1193;p155"/>
          <p:cNvPicPr preferRelativeResize="0"/>
          <p:nvPr/>
        </p:nvPicPr>
        <p:blipFill rotWithShape="1">
          <a:blip r:embed="rId4">
            <a:alphaModFix/>
          </a:blip>
          <a:srcRect b="0" l="0" r="0" t="0"/>
          <a:stretch/>
        </p:blipFill>
        <p:spPr>
          <a:xfrm>
            <a:off x="2138725" y="3178000"/>
            <a:ext cx="4705000" cy="11620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5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199" name="Google Shape;1199;p15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7. Use Cases: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JSON is commonly used for exchanging data between a web server and a web client (e.g., AJAX requests), storing configuration settings, and storing structured data. It is also used for data serialization in many programming languages.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When working with JSON data, it's essential to understand how to parse it into JavaScript objects, manipulate the data as needed, and stringify it back to JSON when sending it to a server or storing it.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Remember that JSON data should adhere to the strict JSON syntax rules for successful parsing and stringification.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5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JSON(Exercise)</a:t>
            </a:r>
            <a:endParaRPr sz="2500">
              <a:solidFill>
                <a:srgbClr val="000000"/>
              </a:solidFill>
              <a:latin typeface="Roboto"/>
              <a:ea typeface="Roboto"/>
              <a:cs typeface="Roboto"/>
              <a:sym typeface="Roboto"/>
            </a:endParaRPr>
          </a:p>
        </p:txBody>
      </p:sp>
      <p:sp>
        <p:nvSpPr>
          <p:cNvPr id="1205" name="Google Shape;1205;p15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600">
                <a:solidFill>
                  <a:srgbClr val="374151"/>
                </a:solidFill>
                <a:highlight>
                  <a:schemeClr val="lt1"/>
                </a:highlight>
                <a:latin typeface="Roboto"/>
                <a:ea typeface="Roboto"/>
                <a:cs typeface="Roboto"/>
                <a:sym typeface="Roboto"/>
              </a:rPr>
              <a:t>Exercise: Working with JSON Data</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Consider a scenario where you receive JSON data from an API representing a list of books. Each book has properties like </a:t>
            </a:r>
            <a:r>
              <a:rPr lang="en" sz="1250">
                <a:solidFill>
                  <a:srgbClr val="374151"/>
                </a:solidFill>
                <a:highlight>
                  <a:schemeClr val="lt1"/>
                </a:highlight>
                <a:latin typeface="Courier New"/>
                <a:ea typeface="Courier New"/>
                <a:cs typeface="Courier New"/>
                <a:sym typeface="Courier New"/>
              </a:rPr>
              <a:t>title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author</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publishedYear</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price</a:t>
            </a:r>
            <a:r>
              <a:rPr lang="en" sz="1400">
                <a:solidFill>
                  <a:srgbClr val="374151"/>
                </a:solidFill>
                <a:highlight>
                  <a:schemeClr val="lt1"/>
                </a:highlight>
                <a:latin typeface="Roboto"/>
                <a:ea typeface="Roboto"/>
                <a:cs typeface="Roboto"/>
                <a:sym typeface="Roboto"/>
              </a:rPr>
              <a:t>. Your task is to parse and manipulate this JSON data.</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Parse the JSON data into an array of book objects.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Calculate and log the total price of all the books.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Filter the books published before the year 1960 and create a new array with these books.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Sort the books by their published year in ascending order.</a:t>
            </a:r>
            <a:endParaRPr sz="1500">
              <a:highlight>
                <a:schemeClr val="lt1"/>
              </a:highlight>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5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11" name="Google Shape;1211;p15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Iterators: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An iterator is an object that provides a consistent way to traverse a collection of data. In JavaScript, iterators are commonly used with arrays, strings, maps, sets, and other iterable data structures. Iterators are implemented using two key methods: </a:t>
            </a:r>
            <a:r>
              <a:rPr lang="en" sz="1250">
                <a:solidFill>
                  <a:srgbClr val="374151"/>
                </a:solidFill>
                <a:highlight>
                  <a:schemeClr val="lt1"/>
                </a:highlight>
                <a:latin typeface="Courier New"/>
                <a:ea typeface="Courier New"/>
                <a:cs typeface="Courier New"/>
                <a:sym typeface="Courier New"/>
              </a:rPr>
              <a:t>next()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Symbol.iterator</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AutoNum type="arabicPeriod"/>
            </a:pPr>
            <a:r>
              <a:rPr b="1" lang="en" sz="1400">
                <a:solidFill>
                  <a:srgbClr val="374151"/>
                </a:solidFill>
                <a:highlight>
                  <a:schemeClr val="lt1"/>
                </a:highlight>
                <a:latin typeface="Roboto"/>
                <a:ea typeface="Roboto"/>
                <a:cs typeface="Roboto"/>
                <a:sym typeface="Roboto"/>
              </a:rPr>
              <a:t>The </a:t>
            </a:r>
            <a:r>
              <a:rPr b="1" lang="en" sz="1250">
                <a:solidFill>
                  <a:srgbClr val="374151"/>
                </a:solidFill>
                <a:highlight>
                  <a:schemeClr val="lt1"/>
                </a:highlight>
                <a:latin typeface="Courier New"/>
                <a:ea typeface="Courier New"/>
                <a:cs typeface="Courier New"/>
                <a:sym typeface="Courier New"/>
              </a:rPr>
              <a:t>next()</a:t>
            </a:r>
            <a:r>
              <a:rPr b="1" lang="en" sz="1400">
                <a:solidFill>
                  <a:srgbClr val="374151"/>
                </a:solidFill>
                <a:highlight>
                  <a:schemeClr val="lt1"/>
                </a:highlight>
                <a:latin typeface="Roboto"/>
                <a:ea typeface="Roboto"/>
                <a:cs typeface="Roboto"/>
                <a:sym typeface="Roboto"/>
              </a:rPr>
              <a:t> Method: </a:t>
            </a:r>
            <a:r>
              <a:rPr lang="en" sz="1400">
                <a:solidFill>
                  <a:srgbClr val="374151"/>
                </a:solidFill>
                <a:highlight>
                  <a:schemeClr val="lt1"/>
                </a:highlight>
                <a:latin typeface="Roboto"/>
                <a:ea typeface="Roboto"/>
                <a:cs typeface="Roboto"/>
                <a:sym typeface="Roboto"/>
              </a:rPr>
              <a:t>It returns an object with two properties: </a:t>
            </a:r>
            <a:r>
              <a:rPr lang="en" sz="1250">
                <a:solidFill>
                  <a:srgbClr val="374151"/>
                </a:solidFill>
                <a:highlight>
                  <a:schemeClr val="lt1"/>
                </a:highlight>
                <a:latin typeface="Courier New"/>
                <a:ea typeface="Courier New"/>
                <a:cs typeface="Courier New"/>
                <a:sym typeface="Courier New"/>
              </a:rPr>
              <a:t>value</a:t>
            </a:r>
            <a:r>
              <a:rPr lang="en" sz="1400">
                <a:solidFill>
                  <a:srgbClr val="374151"/>
                </a:solidFill>
                <a:highlight>
                  <a:schemeClr val="lt1"/>
                </a:highlight>
                <a:latin typeface="Roboto"/>
                <a:ea typeface="Roboto"/>
                <a:cs typeface="Roboto"/>
                <a:sym typeface="Roboto"/>
              </a:rPr>
              <a:t> (the next value in the iteration) and </a:t>
            </a:r>
            <a:r>
              <a:rPr lang="en" sz="1250">
                <a:solidFill>
                  <a:srgbClr val="374151"/>
                </a:solidFill>
                <a:highlight>
                  <a:schemeClr val="lt1"/>
                </a:highlight>
                <a:latin typeface="Courier New"/>
                <a:ea typeface="Courier New"/>
                <a:cs typeface="Courier New"/>
                <a:sym typeface="Courier New"/>
              </a:rPr>
              <a:t>done</a:t>
            </a:r>
            <a:r>
              <a:rPr lang="en" sz="1400">
                <a:solidFill>
                  <a:srgbClr val="374151"/>
                </a:solidFill>
                <a:highlight>
                  <a:schemeClr val="lt1"/>
                </a:highlight>
                <a:latin typeface="Roboto"/>
                <a:ea typeface="Roboto"/>
                <a:cs typeface="Roboto"/>
                <a:sym typeface="Roboto"/>
              </a:rPr>
              <a:t> (a boolean indicating whether the iteration is complete).</a:t>
            </a:r>
            <a:endParaRPr sz="1500">
              <a:highlight>
                <a:schemeClr val="lt1"/>
              </a:highlight>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5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17" name="Google Shape;1217;p15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Example for </a:t>
            </a:r>
            <a:r>
              <a:rPr lang="en" sz="1350">
                <a:solidFill>
                  <a:srgbClr val="374151"/>
                </a:solidFill>
                <a:highlight>
                  <a:schemeClr val="lt1"/>
                </a:highlight>
                <a:latin typeface="Courier New"/>
                <a:ea typeface="Courier New"/>
                <a:cs typeface="Courier New"/>
                <a:sym typeface="Courier New"/>
              </a:rPr>
              <a:t>next()</a:t>
            </a:r>
            <a:r>
              <a:rPr lang="en" sz="1400">
                <a:solidFill>
                  <a:srgbClr val="374151"/>
                </a:solidFill>
                <a:highlight>
                  <a:schemeClr val="lt1"/>
                </a:highlight>
                <a:latin typeface="Roboto"/>
                <a:ea typeface="Roboto"/>
                <a:cs typeface="Roboto"/>
                <a:sym typeface="Roboto"/>
              </a:rPr>
              <a:t> Method: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rPr b="1" lang="en" sz="1400">
                <a:solidFill>
                  <a:srgbClr val="000000"/>
                </a:solidFill>
                <a:highlight>
                  <a:schemeClr val="lt1"/>
                </a:highlight>
                <a:latin typeface="Roboto"/>
                <a:ea typeface="Roboto"/>
                <a:cs typeface="Roboto"/>
                <a:sym typeface="Roboto"/>
              </a:rPr>
              <a:t>2. The </a:t>
            </a:r>
            <a:r>
              <a:rPr b="1" lang="en" sz="1250">
                <a:solidFill>
                  <a:srgbClr val="188038"/>
                </a:solidFill>
                <a:highlight>
                  <a:schemeClr val="lt1"/>
                </a:highlight>
                <a:latin typeface="Courier New"/>
                <a:ea typeface="Courier New"/>
                <a:cs typeface="Courier New"/>
                <a:sym typeface="Courier New"/>
              </a:rPr>
              <a:t>Symbol.iterator</a:t>
            </a:r>
            <a:r>
              <a:rPr b="1" lang="en" sz="1400">
                <a:solidFill>
                  <a:srgbClr val="000000"/>
                </a:solidFill>
                <a:highlight>
                  <a:schemeClr val="lt1"/>
                </a:highlight>
                <a:latin typeface="Roboto"/>
                <a:ea typeface="Roboto"/>
                <a:cs typeface="Roboto"/>
                <a:sym typeface="Roboto"/>
              </a:rPr>
              <a:t> Method</a:t>
            </a:r>
            <a:r>
              <a:rPr b="1" lang="en" sz="1400">
                <a:solidFill>
                  <a:srgbClr val="374151"/>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It is a special method that defines how an object should behave when used in a </a:t>
            </a:r>
            <a:r>
              <a:rPr lang="en" sz="1150">
                <a:solidFill>
                  <a:srgbClr val="188038"/>
                </a:solidFill>
                <a:highlight>
                  <a:schemeClr val="lt1"/>
                </a:highlight>
                <a:latin typeface="Courier New"/>
                <a:ea typeface="Courier New"/>
                <a:cs typeface="Courier New"/>
                <a:sym typeface="Courier New"/>
              </a:rPr>
              <a:t>for...of</a:t>
            </a:r>
            <a:r>
              <a:rPr lang="en" sz="1400">
                <a:solidFill>
                  <a:srgbClr val="374151"/>
                </a:solidFill>
                <a:highlight>
                  <a:schemeClr val="lt1"/>
                </a:highlight>
                <a:latin typeface="Roboto"/>
                <a:ea typeface="Roboto"/>
                <a:cs typeface="Roboto"/>
                <a:sym typeface="Roboto"/>
              </a:rPr>
              <a:t> loop or with the spread operator. It returns an iterator object.</a:t>
            </a:r>
            <a:endParaRPr sz="1600">
              <a:solidFill>
                <a:srgbClr val="374151"/>
              </a:solidFill>
              <a:highlight>
                <a:schemeClr val="lt1"/>
              </a:highlight>
              <a:latin typeface="Roboto"/>
              <a:ea typeface="Roboto"/>
              <a:cs typeface="Roboto"/>
              <a:sym typeface="Roboto"/>
            </a:endParaRPr>
          </a:p>
        </p:txBody>
      </p:sp>
      <p:pic>
        <p:nvPicPr>
          <p:cNvPr id="1218" name="Google Shape;1218;p159"/>
          <p:cNvPicPr preferRelativeResize="0"/>
          <p:nvPr/>
        </p:nvPicPr>
        <p:blipFill rotWithShape="1">
          <a:blip r:embed="rId3">
            <a:alphaModFix/>
          </a:blip>
          <a:srcRect b="0" l="0" r="0" t="0"/>
          <a:stretch/>
        </p:blipFill>
        <p:spPr>
          <a:xfrm>
            <a:off x="1451975" y="1697500"/>
            <a:ext cx="5674476" cy="1748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6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24" name="Google Shape;1224;p16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Example for </a:t>
            </a:r>
            <a:r>
              <a:rPr b="1" lang="en" sz="1250">
                <a:solidFill>
                  <a:srgbClr val="188038"/>
                </a:solidFill>
                <a:highlight>
                  <a:schemeClr val="lt1"/>
                </a:highlight>
                <a:latin typeface="Courier New"/>
                <a:ea typeface="Courier New"/>
                <a:cs typeface="Courier New"/>
                <a:sym typeface="Courier New"/>
              </a:rPr>
              <a:t>Symbol.iterator</a:t>
            </a:r>
            <a:r>
              <a:rPr b="1" lang="en" sz="1400">
                <a:solidFill>
                  <a:srgbClr val="000000"/>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Method: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a:p>
        </p:txBody>
      </p:sp>
      <p:pic>
        <p:nvPicPr>
          <p:cNvPr id="1225" name="Google Shape;1225;p160"/>
          <p:cNvPicPr preferRelativeResize="0"/>
          <p:nvPr/>
        </p:nvPicPr>
        <p:blipFill rotWithShape="1">
          <a:blip r:embed="rId3">
            <a:alphaModFix/>
          </a:blip>
          <a:srcRect b="0" l="0" r="0" t="0"/>
          <a:stretch/>
        </p:blipFill>
        <p:spPr>
          <a:xfrm>
            <a:off x="4235388" y="1309762"/>
            <a:ext cx="3689323" cy="30303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6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31" name="Google Shape;1231;p16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Generators:</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Generators are a special type of iterator that simplifies the process of creating iterators. They are defined using a function with an asterisk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after the </a:t>
            </a:r>
            <a:r>
              <a:rPr lang="en" sz="1250">
                <a:solidFill>
                  <a:srgbClr val="374151"/>
                </a:solidFill>
                <a:highlight>
                  <a:schemeClr val="lt1"/>
                </a:highlight>
                <a:latin typeface="Courier New"/>
                <a:ea typeface="Courier New"/>
                <a:cs typeface="Courier New"/>
                <a:sym typeface="Courier New"/>
              </a:rPr>
              <a:t>function</a:t>
            </a:r>
            <a:r>
              <a:rPr lang="en" sz="1400">
                <a:solidFill>
                  <a:srgbClr val="374151"/>
                </a:solidFill>
                <a:highlight>
                  <a:schemeClr val="lt1"/>
                </a:highlight>
                <a:latin typeface="Roboto"/>
                <a:ea typeface="Roboto"/>
                <a:cs typeface="Roboto"/>
                <a:sym typeface="Roboto"/>
              </a:rPr>
              <a:t> keyword and contain one or more </a:t>
            </a:r>
            <a:r>
              <a:rPr lang="en" sz="1250">
                <a:solidFill>
                  <a:srgbClr val="374151"/>
                </a:solidFill>
                <a:highlight>
                  <a:schemeClr val="lt1"/>
                </a:highlight>
                <a:latin typeface="Courier New"/>
                <a:ea typeface="Courier New"/>
                <a:cs typeface="Courier New"/>
                <a:sym typeface="Courier New"/>
              </a:rPr>
              <a:t>yield</a:t>
            </a:r>
            <a:r>
              <a:rPr lang="en" sz="1400">
                <a:solidFill>
                  <a:srgbClr val="374151"/>
                </a:solidFill>
                <a:highlight>
                  <a:schemeClr val="lt1"/>
                </a:highlight>
                <a:latin typeface="Roboto"/>
                <a:ea typeface="Roboto"/>
                <a:cs typeface="Roboto"/>
                <a:sym typeface="Roboto"/>
              </a:rPr>
              <a:t> statements. Generators use the </a:t>
            </a:r>
            <a:r>
              <a:rPr lang="en" sz="1250">
                <a:solidFill>
                  <a:srgbClr val="374151"/>
                </a:solidFill>
                <a:highlight>
                  <a:schemeClr val="lt1"/>
                </a:highlight>
                <a:latin typeface="Courier New"/>
                <a:ea typeface="Courier New"/>
                <a:cs typeface="Courier New"/>
                <a:sym typeface="Courier New"/>
              </a:rPr>
              <a:t>yield</a:t>
            </a:r>
            <a:r>
              <a:rPr lang="en" sz="1400">
                <a:solidFill>
                  <a:srgbClr val="374151"/>
                </a:solidFill>
                <a:highlight>
                  <a:schemeClr val="lt1"/>
                </a:highlight>
                <a:latin typeface="Roboto"/>
                <a:ea typeface="Roboto"/>
                <a:cs typeface="Roboto"/>
                <a:sym typeface="Roboto"/>
              </a:rPr>
              <a:t> keyword to pause and resume execution, allowing you to control the flow of data.</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Iterators: Iterators are commonly used to traverse collections like arrays, maps, and sets. They provide a standardized way to access data elements, making it easier to work with data structures in a uniform manner.</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Generators: Generators are useful for building custom iterators with complex logic. They are particularly handy for handling asynchronous code using asynchronous iteration, making them suitable for tasks like fetching data from APIs and dealing with streams.</a:t>
            </a:r>
            <a:endParaRPr sz="1500">
              <a:highlight>
                <a:schemeClr val="lt1"/>
              </a:highlight>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37" name="Google Shape;1237;p16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solidFill>
                  <a:srgbClr val="374151"/>
                </a:solidFill>
                <a:highlight>
                  <a:schemeClr val="lt1"/>
                </a:highlight>
                <a:latin typeface="Roboto"/>
                <a:ea typeface="Roboto"/>
                <a:cs typeface="Roboto"/>
                <a:sym typeface="Roboto"/>
              </a:rPr>
              <a:t>Example of a generator function:</a:t>
            </a:r>
            <a:endParaRPr sz="1500">
              <a:highlight>
                <a:schemeClr val="lt1"/>
              </a:highlight>
            </a:endParaRPr>
          </a:p>
        </p:txBody>
      </p:sp>
      <p:pic>
        <p:nvPicPr>
          <p:cNvPr id="1238" name="Google Shape;1238;p162"/>
          <p:cNvPicPr preferRelativeResize="0"/>
          <p:nvPr/>
        </p:nvPicPr>
        <p:blipFill rotWithShape="1">
          <a:blip r:embed="rId3">
            <a:alphaModFix/>
          </a:blip>
          <a:srcRect b="0" l="0" r="0" t="0"/>
          <a:stretch/>
        </p:blipFill>
        <p:spPr>
          <a:xfrm>
            <a:off x="2056655" y="1694875"/>
            <a:ext cx="4842239" cy="2524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5555"/>
              <a:buNone/>
            </a:pPr>
            <a:r>
              <a:rPr lang="en" sz="2500">
                <a:solidFill>
                  <a:srgbClr val="000000"/>
                </a:solidFill>
                <a:latin typeface="Roboto"/>
                <a:ea typeface="Roboto"/>
                <a:cs typeface="Roboto"/>
                <a:sym typeface="Roboto"/>
              </a:rPr>
              <a:t>Data Structures: Iterator and Generators(Exercise) </a:t>
            </a:r>
            <a:endParaRPr sz="2500">
              <a:solidFill>
                <a:srgbClr val="000000"/>
              </a:solidFill>
              <a:latin typeface="Roboto"/>
              <a:ea typeface="Roboto"/>
              <a:cs typeface="Roboto"/>
              <a:sym typeface="Roboto"/>
            </a:endParaRPr>
          </a:p>
          <a:p>
            <a:pPr indent="0" lvl="0" marL="0" rtl="0" algn="l">
              <a:lnSpc>
                <a:spcPct val="115000"/>
              </a:lnSpc>
              <a:spcBef>
                <a:spcPts val="0"/>
              </a:spcBef>
              <a:spcAft>
                <a:spcPts val="0"/>
              </a:spcAft>
              <a:buSzPct val="115555"/>
              <a:buNone/>
            </a:pPr>
            <a:r>
              <a:t/>
            </a:r>
            <a:endParaRPr sz="2500">
              <a:solidFill>
                <a:srgbClr val="000000"/>
              </a:solidFill>
              <a:latin typeface="Roboto"/>
              <a:ea typeface="Roboto"/>
              <a:cs typeface="Roboto"/>
              <a:sym typeface="Roboto"/>
            </a:endParaRPr>
          </a:p>
        </p:txBody>
      </p:sp>
      <p:sp>
        <p:nvSpPr>
          <p:cNvPr id="1244" name="Google Shape;1244;p16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600">
                <a:solidFill>
                  <a:srgbClr val="374151"/>
                </a:solidFill>
                <a:highlight>
                  <a:schemeClr val="lt1"/>
                </a:highlight>
                <a:latin typeface="Roboto"/>
                <a:ea typeface="Roboto"/>
                <a:cs typeface="Roboto"/>
                <a:sym typeface="Roboto"/>
              </a:rPr>
              <a:t>Exercise: Iterators and Generators</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You have a list of numbers, and you want to create a custom iterator using a generator function to iterate over these numbers. You also need to implement a function that calculates the sum of these numbers.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Tasks:</a:t>
            </a:r>
            <a:endParaRPr b="1"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500"/>
              </a:spcBef>
              <a:spcAft>
                <a:spcPts val="0"/>
              </a:spcAft>
              <a:buClr>
                <a:srgbClr val="374151"/>
              </a:buClr>
              <a:buSzPts val="1300"/>
              <a:buAutoNum type="arabicPeriod"/>
            </a:pPr>
            <a:r>
              <a:rPr lang="en" sz="1400">
                <a:solidFill>
                  <a:srgbClr val="374151"/>
                </a:solidFill>
                <a:highlight>
                  <a:schemeClr val="lt1"/>
                </a:highlight>
                <a:latin typeface="Roboto"/>
                <a:ea typeface="Roboto"/>
                <a:cs typeface="Roboto"/>
                <a:sym typeface="Roboto"/>
              </a:rPr>
              <a:t>Create a generator function called </a:t>
            </a:r>
            <a:r>
              <a:rPr lang="en" sz="1250">
                <a:solidFill>
                  <a:srgbClr val="374151"/>
                </a:solidFill>
                <a:highlight>
                  <a:schemeClr val="lt1"/>
                </a:highlight>
                <a:latin typeface="Courier New"/>
                <a:ea typeface="Courier New"/>
                <a:cs typeface="Courier New"/>
                <a:sym typeface="Courier New"/>
              </a:rPr>
              <a:t>numberGenerator</a:t>
            </a:r>
            <a:r>
              <a:rPr lang="en" sz="1400">
                <a:solidFill>
                  <a:srgbClr val="374151"/>
                </a:solidFill>
                <a:highlight>
                  <a:schemeClr val="lt1"/>
                </a:highlight>
                <a:latin typeface="Roboto"/>
                <a:ea typeface="Roboto"/>
                <a:cs typeface="Roboto"/>
                <a:sym typeface="Roboto"/>
              </a:rPr>
              <a:t> that yields each number in the list.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Use the generator to calculate the sum of the numbers.</a:t>
            </a:r>
            <a:endParaRPr sz="1400">
              <a:solidFill>
                <a:srgbClr val="343541"/>
              </a:solidFill>
              <a:highlight>
                <a:schemeClr val="lt1"/>
              </a:highlight>
              <a:latin typeface="Roboto"/>
              <a:ea typeface="Roboto"/>
              <a:cs typeface="Roboto"/>
              <a:sym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6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p:txBody>
      </p:sp>
      <p:sp>
        <p:nvSpPr>
          <p:cNvPr id="1250" name="Google Shape;1250;p16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Document Object Model(DOM) , is a fundamental concept in web development. It provides a structured representation of an HTML document's elements and allows you to interact with and manipulate the content and structure of web pages using programming languages like JavaScript.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rPr b="1" lang="en" sz="1450">
                <a:solidFill>
                  <a:srgbClr val="000000"/>
                </a:solidFill>
                <a:highlight>
                  <a:schemeClr val="lt1"/>
                </a:highlight>
                <a:latin typeface="Roboto"/>
                <a:ea typeface="Roboto"/>
                <a:cs typeface="Roboto"/>
                <a:sym typeface="Roboto"/>
              </a:rPr>
              <a:t>What is the DOM?</a:t>
            </a:r>
            <a:endParaRPr b="1" sz="1450">
              <a:solidFill>
                <a:srgbClr val="000000"/>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Document Object Model:</a:t>
            </a:r>
            <a:r>
              <a:rPr lang="en" sz="1400">
                <a:solidFill>
                  <a:srgbClr val="374151"/>
                </a:solidFill>
                <a:highlight>
                  <a:schemeClr val="lt1"/>
                </a:highlight>
                <a:latin typeface="Roboto"/>
                <a:ea typeface="Roboto"/>
                <a:cs typeface="Roboto"/>
                <a:sym typeface="Roboto"/>
              </a:rPr>
              <a:t> The DOM is a programming interface for web documents. It represents the document structure as a tree of objects, where each object corresponds to a part of the web page.</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Structured Representation:</a:t>
            </a:r>
            <a:r>
              <a:rPr lang="en" sz="1400">
                <a:solidFill>
                  <a:srgbClr val="374151"/>
                </a:solidFill>
                <a:highlight>
                  <a:schemeClr val="lt1"/>
                </a:highlight>
                <a:latin typeface="Roboto"/>
                <a:ea typeface="Roboto"/>
                <a:cs typeface="Roboto"/>
                <a:sym typeface="Roboto"/>
              </a:rPr>
              <a:t> It provides a structured representation of the document's elements, such as paragraphs, headings, images, forms, and more, as objects with properties and methods that can be manipulated using code.</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Platform- and Language-Agnostic:</a:t>
            </a:r>
            <a:r>
              <a:rPr lang="en" sz="1400">
                <a:solidFill>
                  <a:srgbClr val="374151"/>
                </a:solidFill>
                <a:highlight>
                  <a:schemeClr val="lt1"/>
                </a:highlight>
                <a:latin typeface="Roboto"/>
                <a:ea typeface="Roboto"/>
                <a:cs typeface="Roboto"/>
                <a:sym typeface="Roboto"/>
              </a:rPr>
              <a:t> The DOM is not tied to any specific programming language or platform. While it is most commonly used with JavaScript in web browsers, it can also be used with other languages and in various environments.</a:t>
            </a:r>
            <a:endParaRPr sz="1500">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86" name="Google Shape;186;p1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8: Running JavaScript Code</a:t>
            </a:r>
            <a:endParaRPr b="1" sz="15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Using Node.js: Open the integrated terminal in VS Code (</a:t>
            </a:r>
            <a:r>
              <a:rPr lang="en" sz="1400">
                <a:solidFill>
                  <a:srgbClr val="374151"/>
                </a:solidFill>
                <a:highlight>
                  <a:schemeClr val="lt1"/>
                </a:highlight>
                <a:latin typeface="Courier New"/>
                <a:ea typeface="Courier New"/>
                <a:cs typeface="Courier New"/>
                <a:sym typeface="Courier New"/>
              </a:rPr>
              <a:t>Ctrl+</a:t>
            </a:r>
            <a:r>
              <a:rPr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Courier New"/>
                <a:ea typeface="Courier New"/>
                <a:cs typeface="Courier New"/>
                <a:sym typeface="Courier New"/>
              </a:rPr>
              <a:t>backtick</a:t>
            </a:r>
            <a:r>
              <a:rPr lang="en" sz="1400">
                <a:solidFill>
                  <a:srgbClr val="374151"/>
                </a:solidFill>
                <a:highlight>
                  <a:schemeClr val="lt1"/>
                </a:highlight>
                <a:latin typeface="Roboto"/>
                <a:ea typeface="Roboto"/>
                <a:cs typeface="Roboto"/>
                <a:sym typeface="Roboto"/>
              </a:rPr>
              <a:t> or </a:t>
            </a:r>
            <a:r>
              <a:rPr lang="en" sz="1400">
                <a:solidFill>
                  <a:srgbClr val="374151"/>
                </a:solidFill>
                <a:highlight>
                  <a:schemeClr val="lt1"/>
                </a:highlight>
                <a:latin typeface="Courier New"/>
                <a:ea typeface="Courier New"/>
                <a:cs typeface="Courier New"/>
                <a:sym typeface="Courier New"/>
              </a:rPr>
              <a:t>View &gt; Terminal</a:t>
            </a:r>
            <a:r>
              <a:rPr lang="en" sz="1400">
                <a:solidFill>
                  <a:srgbClr val="374151"/>
                </a:solidFill>
                <a:highlight>
                  <a:schemeClr val="lt1"/>
                </a:highlight>
                <a:latin typeface="Roboto"/>
                <a:ea typeface="Roboto"/>
                <a:cs typeface="Roboto"/>
                <a:sym typeface="Roboto"/>
              </a:rPr>
              <a:t>) and navigate to your project folder. Run your JavaScript file with the command </a:t>
            </a:r>
            <a:r>
              <a:rPr lang="en" sz="1400">
                <a:solidFill>
                  <a:srgbClr val="374151"/>
                </a:solidFill>
                <a:highlight>
                  <a:schemeClr val="lt1"/>
                </a:highlight>
                <a:latin typeface="Courier New"/>
                <a:ea typeface="Courier New"/>
                <a:cs typeface="Courier New"/>
                <a:sym typeface="Courier New"/>
              </a:rPr>
              <a:t>node app.js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Using Live Server: If you're working with HTML and JavaScript, you can use the </a:t>
            </a:r>
            <a:r>
              <a:rPr lang="en" sz="1400">
                <a:solidFill>
                  <a:srgbClr val="374151"/>
                </a:solidFill>
                <a:highlight>
                  <a:schemeClr val="lt1"/>
                </a:highlight>
                <a:latin typeface="Courier New"/>
                <a:ea typeface="Courier New"/>
                <a:cs typeface="Courier New"/>
                <a:sym typeface="Courier New"/>
              </a:rPr>
              <a:t>Live Server</a:t>
            </a:r>
            <a:r>
              <a:rPr lang="en" sz="1400">
                <a:solidFill>
                  <a:srgbClr val="374151"/>
                </a:solidFill>
                <a:highlight>
                  <a:schemeClr val="lt1"/>
                </a:highlight>
                <a:latin typeface="Roboto"/>
                <a:ea typeface="Roboto"/>
                <a:cs typeface="Roboto"/>
                <a:sym typeface="Roboto"/>
              </a:rPr>
              <a:t> extension to run a local development server for testing.</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Step 9: Test and Debug</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1500"/>
              </a:spcAft>
              <a:buSzPts val="1300"/>
              <a:buNone/>
            </a:pPr>
            <a:r>
              <a:rPr lang="en" sz="1400">
                <a:solidFill>
                  <a:srgbClr val="374151"/>
                </a:solidFill>
                <a:highlight>
                  <a:schemeClr val="lt1"/>
                </a:highlight>
                <a:latin typeface="Roboto"/>
                <a:ea typeface="Roboto"/>
                <a:cs typeface="Roboto"/>
                <a:sym typeface="Roboto"/>
              </a:rPr>
              <a:t>Use the integrated debugging tools and the browser's developer tools to test and debug your JavaScript code. Set breakpoints, inspect variables, and step through your code to identify and fix issues.</a:t>
            </a:r>
            <a:endParaRPr sz="1400">
              <a:highlight>
                <a:schemeClr val="lt1"/>
              </a:highlight>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6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56" name="Google Shape;1256;p16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Key Concepts:</a:t>
            </a:r>
            <a:endParaRPr b="1" sz="185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Nodes: In the DOM tree, everything is a node. There are several types of nodes:</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Element Nodes: Represent HTML elements like </a:t>
            </a:r>
            <a:r>
              <a:rPr lang="en" sz="1250">
                <a:solidFill>
                  <a:srgbClr val="374151"/>
                </a:solidFill>
                <a:highlight>
                  <a:schemeClr val="lt1"/>
                </a:highlight>
                <a:latin typeface="Courier New"/>
                <a:ea typeface="Courier New"/>
                <a:cs typeface="Courier New"/>
                <a:sym typeface="Courier New"/>
              </a:rPr>
              <a:t>&lt;div&gt;</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&lt;p&gt;</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&lt;a&gt;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Text Nodes: Contain the text content of elements.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Attribute Nodes: Represent attributes of elements.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Document Nodes: Represent the entire document.</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0"/>
              </a:spcBef>
              <a:spcAft>
                <a:spcPts val="0"/>
              </a:spcAft>
              <a:buClr>
                <a:srgbClr val="374151"/>
              </a:buClr>
              <a:buSzPts val="1300"/>
              <a:buAutoNum type="arabicPeriod"/>
            </a:pPr>
            <a:r>
              <a:rPr lang="en" sz="1400">
                <a:solidFill>
                  <a:srgbClr val="374151"/>
                </a:solidFill>
                <a:highlight>
                  <a:schemeClr val="lt1"/>
                </a:highlight>
                <a:latin typeface="Roboto"/>
                <a:ea typeface="Roboto"/>
                <a:cs typeface="Roboto"/>
                <a:sym typeface="Roboto"/>
              </a:rPr>
              <a:t>Parent and Child Nodes: Nodes in the DOM tree have parent and child relationships. For example, an </a:t>
            </a:r>
            <a:r>
              <a:rPr lang="en" sz="1250">
                <a:solidFill>
                  <a:srgbClr val="374151"/>
                </a:solidFill>
                <a:highlight>
                  <a:schemeClr val="lt1"/>
                </a:highlight>
                <a:latin typeface="Courier New"/>
                <a:ea typeface="Courier New"/>
                <a:cs typeface="Courier New"/>
                <a:sym typeface="Courier New"/>
              </a:rPr>
              <a:t>&lt;ul&gt;</a:t>
            </a:r>
            <a:r>
              <a:rPr lang="en" sz="1400">
                <a:solidFill>
                  <a:srgbClr val="374151"/>
                </a:solidFill>
                <a:highlight>
                  <a:schemeClr val="lt1"/>
                </a:highlight>
                <a:latin typeface="Roboto"/>
                <a:ea typeface="Roboto"/>
                <a:cs typeface="Roboto"/>
                <a:sym typeface="Roboto"/>
              </a:rPr>
              <a:t> element can have </a:t>
            </a:r>
            <a:r>
              <a:rPr lang="en" sz="1250">
                <a:solidFill>
                  <a:srgbClr val="374151"/>
                </a:solidFill>
                <a:highlight>
                  <a:schemeClr val="lt1"/>
                </a:highlight>
                <a:latin typeface="Courier New"/>
                <a:ea typeface="Courier New"/>
                <a:cs typeface="Courier New"/>
                <a:sym typeface="Courier New"/>
              </a:rPr>
              <a:t>&lt;li&gt;</a:t>
            </a:r>
            <a:r>
              <a:rPr lang="en" sz="1400">
                <a:solidFill>
                  <a:srgbClr val="374151"/>
                </a:solidFill>
                <a:highlight>
                  <a:schemeClr val="lt1"/>
                </a:highlight>
                <a:latin typeface="Roboto"/>
                <a:ea typeface="Roboto"/>
                <a:cs typeface="Roboto"/>
                <a:sym typeface="Roboto"/>
              </a:rPr>
              <a:t> elements as its children.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Traversal: You can navigate through the DOM tree by moving from parent to child or from child to parent, as well as between sibling nodes.</a:t>
            </a:r>
            <a:endParaRPr sz="1500">
              <a:highlight>
                <a:schemeClr val="lt1"/>
              </a:highlight>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6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62" name="Google Shape;1262;p16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374151"/>
              </a:buClr>
              <a:buSzPts val="1400"/>
              <a:buFont typeface="Roboto"/>
              <a:buAutoNum type="arabicPeriod" startAt="4"/>
            </a:pPr>
            <a:r>
              <a:rPr lang="en" sz="1400">
                <a:solidFill>
                  <a:srgbClr val="374151"/>
                </a:solidFill>
                <a:highlight>
                  <a:schemeClr val="lt1"/>
                </a:highlight>
                <a:latin typeface="Roboto"/>
                <a:ea typeface="Roboto"/>
                <a:cs typeface="Roboto"/>
                <a:sym typeface="Roboto"/>
              </a:rPr>
              <a:t>Modification: You can modify the DOM by adding, removing, or changing elements and their attributes. This enables dynamic updates to web pages.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lang="en" sz="1400">
                <a:solidFill>
                  <a:srgbClr val="374151"/>
                </a:solidFill>
                <a:highlight>
                  <a:schemeClr val="lt1"/>
                </a:highlight>
                <a:latin typeface="Roboto"/>
                <a:ea typeface="Roboto"/>
                <a:cs typeface="Roboto"/>
                <a:sym typeface="Roboto"/>
              </a:rPr>
              <a:t>Events: The DOM allows you to attach event listeners to elements to respond to user interactions, such as clicks, mouse movements, and keyboard input.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4"/>
            </a:pPr>
            <a:r>
              <a:rPr lang="en" sz="1400">
                <a:solidFill>
                  <a:srgbClr val="374151"/>
                </a:solidFill>
                <a:highlight>
                  <a:schemeClr val="lt1"/>
                </a:highlight>
                <a:latin typeface="Roboto"/>
                <a:ea typeface="Roboto"/>
                <a:cs typeface="Roboto"/>
                <a:sym typeface="Roboto"/>
              </a:rPr>
              <a:t>Rendering Engine: Browsers use a rendering engine to parse HTML, create the DOM tree, and render the web page on the screen.</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68" name="Google Shape;1268;p16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Why is the DOM Important?</a:t>
            </a:r>
            <a:endParaRPr b="1" sz="165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Interactivity: </a:t>
            </a:r>
            <a:r>
              <a:rPr lang="en" sz="1400">
                <a:solidFill>
                  <a:srgbClr val="374151"/>
                </a:solidFill>
                <a:highlight>
                  <a:schemeClr val="lt1"/>
                </a:highlight>
                <a:latin typeface="Roboto"/>
                <a:ea typeface="Roboto"/>
                <a:cs typeface="Roboto"/>
                <a:sym typeface="Roboto"/>
              </a:rPr>
              <a:t>The DOM enables the creation of interactive web pages where elements can respond to user actions, like clicking a button or submitting a form.</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Dynamic Content: </a:t>
            </a:r>
            <a:r>
              <a:rPr lang="en" sz="1400">
                <a:solidFill>
                  <a:srgbClr val="374151"/>
                </a:solidFill>
                <a:highlight>
                  <a:schemeClr val="lt1"/>
                </a:highlight>
                <a:latin typeface="Roboto"/>
                <a:ea typeface="Roboto"/>
                <a:cs typeface="Roboto"/>
                <a:sym typeface="Roboto"/>
              </a:rPr>
              <a:t>It allows you to change the content and structure of a web page dynamically without requiring a full page reload. This is crucial for single-page applications (SPAs) and real-time updates.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Cross-Browser Compatibility: </a:t>
            </a:r>
            <a:r>
              <a:rPr lang="en" sz="1400">
                <a:solidFill>
                  <a:srgbClr val="374151"/>
                </a:solidFill>
                <a:highlight>
                  <a:schemeClr val="lt1"/>
                </a:highlight>
                <a:latin typeface="Roboto"/>
                <a:ea typeface="Roboto"/>
                <a:cs typeface="Roboto"/>
                <a:sym typeface="Roboto"/>
              </a:rPr>
              <a:t>JavaScript and the DOM provide a standardized way to work with web pages across different browsers and platforms.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Client-Side Scripting: </a:t>
            </a:r>
            <a:r>
              <a:rPr lang="en" sz="1400">
                <a:solidFill>
                  <a:srgbClr val="374151"/>
                </a:solidFill>
                <a:highlight>
                  <a:schemeClr val="lt1"/>
                </a:highlight>
                <a:latin typeface="Roboto"/>
                <a:ea typeface="Roboto"/>
                <a:cs typeface="Roboto"/>
                <a:sym typeface="Roboto"/>
              </a:rPr>
              <a:t>The DOM is essential for client-side scripting, where JavaScript can manipulate the web page without relying on server-side processing.</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6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74" name="Google Shape;1274;p16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Selecting Elements:</a:t>
            </a:r>
            <a:endParaRPr b="1" sz="1650">
              <a:solidFill>
                <a:srgbClr val="000000"/>
              </a:solidFill>
              <a:highlight>
                <a:schemeClr val="lt1"/>
              </a:highlight>
              <a:latin typeface="Roboto"/>
              <a:ea typeface="Roboto"/>
              <a:cs typeface="Roboto"/>
              <a:sym typeface="Roboto"/>
            </a:endParaRPr>
          </a:p>
          <a:p>
            <a:pPr indent="-311150" lvl="0" marL="457200" rtl="0" algn="just">
              <a:lnSpc>
                <a:spcPct val="115000"/>
              </a:lnSpc>
              <a:spcBef>
                <a:spcPts val="400"/>
              </a:spcBef>
              <a:spcAft>
                <a:spcPts val="0"/>
              </a:spcAft>
              <a:buSzPts val="1300"/>
              <a:buAutoNum type="arabicPeriod"/>
            </a:pPr>
            <a:r>
              <a:rPr lang="en" sz="1400">
                <a:solidFill>
                  <a:srgbClr val="000000"/>
                </a:solidFill>
                <a:highlight>
                  <a:schemeClr val="lt1"/>
                </a:highlight>
                <a:latin typeface="Roboto"/>
                <a:ea typeface="Roboto"/>
                <a:cs typeface="Roboto"/>
                <a:sym typeface="Roboto"/>
              </a:rPr>
              <a:t>getElementById</a:t>
            </a:r>
            <a:r>
              <a:rPr lang="en" sz="1400">
                <a:solidFill>
                  <a:srgbClr val="374151"/>
                </a:solidFill>
                <a:highlight>
                  <a:schemeClr val="lt1"/>
                </a:highlight>
                <a:latin typeface="Roboto"/>
                <a:ea typeface="Roboto"/>
                <a:cs typeface="Roboto"/>
                <a:sym typeface="Roboto"/>
              </a:rPr>
              <a:t>: Select an element by its unique </a:t>
            </a:r>
            <a:r>
              <a:rPr lang="en" sz="1150">
                <a:solidFill>
                  <a:srgbClr val="188038"/>
                </a:solidFill>
                <a:highlight>
                  <a:schemeClr val="lt1"/>
                </a:highlight>
                <a:latin typeface="Courier New"/>
                <a:ea typeface="Courier New"/>
                <a:cs typeface="Courier New"/>
                <a:sym typeface="Courier New"/>
              </a:rPr>
              <a:t>id</a:t>
            </a:r>
            <a:r>
              <a:rPr lang="en" sz="1400">
                <a:solidFill>
                  <a:srgbClr val="374151"/>
                </a:solidFill>
                <a:highlight>
                  <a:schemeClr val="lt1"/>
                </a:highlight>
                <a:latin typeface="Roboto"/>
                <a:ea typeface="Roboto"/>
                <a:cs typeface="Roboto"/>
                <a:sym typeface="Roboto"/>
              </a:rPr>
              <a:t> attribute.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200"/>
              </a:spcBef>
              <a:spcAft>
                <a:spcPts val="0"/>
              </a:spcAft>
              <a:buSzPts val="1400"/>
              <a:buFont typeface="Roboto"/>
              <a:buAutoNum type="arabicPeriod"/>
            </a:pPr>
            <a:r>
              <a:rPr lang="en" sz="1400">
                <a:solidFill>
                  <a:srgbClr val="000000"/>
                </a:solidFill>
                <a:highlight>
                  <a:schemeClr val="lt1"/>
                </a:highlight>
                <a:latin typeface="Roboto"/>
                <a:ea typeface="Roboto"/>
                <a:cs typeface="Roboto"/>
                <a:sym typeface="Roboto"/>
              </a:rPr>
              <a:t>getElementsByClassName</a:t>
            </a:r>
            <a:r>
              <a:rPr lang="en" sz="1400">
                <a:solidFill>
                  <a:srgbClr val="374151"/>
                </a:solidFill>
                <a:highlight>
                  <a:schemeClr val="lt1"/>
                </a:highlight>
                <a:latin typeface="Roboto"/>
                <a:ea typeface="Roboto"/>
                <a:cs typeface="Roboto"/>
                <a:sym typeface="Roboto"/>
              </a:rPr>
              <a:t>: Select elements by their shared class name.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200"/>
              </a:spcBef>
              <a:spcAft>
                <a:spcPts val="0"/>
              </a:spcAft>
              <a:buSzPts val="1300"/>
              <a:buAutoNum type="arabicPeriod"/>
            </a:pPr>
            <a:r>
              <a:rPr lang="en" sz="1400">
                <a:solidFill>
                  <a:srgbClr val="000000"/>
                </a:solidFill>
                <a:highlight>
                  <a:schemeClr val="lt1"/>
                </a:highlight>
                <a:latin typeface="Roboto"/>
                <a:ea typeface="Roboto"/>
                <a:cs typeface="Roboto"/>
                <a:sym typeface="Roboto"/>
              </a:rPr>
              <a:t>getElementsByTagName</a:t>
            </a:r>
            <a:r>
              <a:rPr lang="en" sz="1400">
                <a:solidFill>
                  <a:srgbClr val="374151"/>
                </a:solidFill>
                <a:highlight>
                  <a:schemeClr val="lt1"/>
                </a:highlight>
                <a:latin typeface="Roboto"/>
                <a:ea typeface="Roboto"/>
                <a:cs typeface="Roboto"/>
                <a:sym typeface="Roboto"/>
              </a:rPr>
              <a:t>: Select elements by their tag name (e.g., </a:t>
            </a:r>
            <a:r>
              <a:rPr lang="en" sz="1150">
                <a:solidFill>
                  <a:srgbClr val="188038"/>
                </a:solidFill>
                <a:highlight>
                  <a:schemeClr val="lt1"/>
                </a:highlight>
                <a:latin typeface="Courier New"/>
                <a:ea typeface="Courier New"/>
                <a:cs typeface="Courier New"/>
                <a:sym typeface="Courier New"/>
              </a:rPr>
              <a:t>'div'</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'p'</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p:txBody>
      </p:sp>
      <p:pic>
        <p:nvPicPr>
          <p:cNvPr id="1275" name="Google Shape;1275;p168"/>
          <p:cNvPicPr preferRelativeResize="0"/>
          <p:nvPr/>
        </p:nvPicPr>
        <p:blipFill rotWithShape="1">
          <a:blip r:embed="rId3">
            <a:alphaModFix/>
          </a:blip>
          <a:srcRect b="0" l="0" r="0" t="0"/>
          <a:stretch/>
        </p:blipFill>
        <p:spPr>
          <a:xfrm>
            <a:off x="1377700" y="2944025"/>
            <a:ext cx="6191250" cy="409575"/>
          </a:xfrm>
          <a:prstGeom prst="rect">
            <a:avLst/>
          </a:prstGeom>
          <a:noFill/>
          <a:ln>
            <a:noFill/>
          </a:ln>
        </p:spPr>
      </p:pic>
      <p:pic>
        <p:nvPicPr>
          <p:cNvPr id="1276" name="Google Shape;1276;p168"/>
          <p:cNvPicPr preferRelativeResize="0"/>
          <p:nvPr/>
        </p:nvPicPr>
        <p:blipFill rotWithShape="1">
          <a:blip r:embed="rId4">
            <a:alphaModFix/>
          </a:blip>
          <a:srcRect b="0" l="0" r="0" t="0"/>
          <a:stretch/>
        </p:blipFill>
        <p:spPr>
          <a:xfrm>
            <a:off x="1306250" y="3732375"/>
            <a:ext cx="5686425" cy="428625"/>
          </a:xfrm>
          <a:prstGeom prst="rect">
            <a:avLst/>
          </a:prstGeom>
          <a:noFill/>
          <a:ln>
            <a:noFill/>
          </a:ln>
        </p:spPr>
      </p:pic>
      <p:pic>
        <p:nvPicPr>
          <p:cNvPr id="1277" name="Google Shape;1277;p168"/>
          <p:cNvPicPr preferRelativeResize="0"/>
          <p:nvPr/>
        </p:nvPicPr>
        <p:blipFill rotWithShape="1">
          <a:blip r:embed="rId5">
            <a:alphaModFix/>
          </a:blip>
          <a:srcRect b="0" l="0" r="0" t="0"/>
          <a:stretch/>
        </p:blipFill>
        <p:spPr>
          <a:xfrm>
            <a:off x="1377688" y="2240988"/>
            <a:ext cx="5543550" cy="3333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6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83" name="Google Shape;1283;p16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Roboto"/>
              <a:buAutoNum type="arabicPeriod" startAt="4"/>
            </a:pPr>
            <a:r>
              <a:rPr lang="en" sz="1400">
                <a:solidFill>
                  <a:srgbClr val="000000"/>
                </a:solidFill>
                <a:highlight>
                  <a:schemeClr val="lt1"/>
                </a:highlight>
                <a:latin typeface="Roboto"/>
                <a:ea typeface="Roboto"/>
                <a:cs typeface="Roboto"/>
                <a:sym typeface="Roboto"/>
              </a:rPr>
              <a:t>querySelector</a:t>
            </a:r>
            <a:r>
              <a:rPr lang="en" sz="1400">
                <a:solidFill>
                  <a:srgbClr val="374151"/>
                </a:solidFill>
                <a:highlight>
                  <a:schemeClr val="lt1"/>
                </a:highlight>
                <a:latin typeface="Roboto"/>
                <a:ea typeface="Roboto"/>
                <a:cs typeface="Roboto"/>
                <a:sym typeface="Roboto"/>
              </a:rPr>
              <a:t>: Select the first element that matches a CSS selector.</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200"/>
              </a:spcBef>
              <a:spcAft>
                <a:spcPts val="0"/>
              </a:spcAft>
              <a:buSzPts val="1400"/>
              <a:buFont typeface="Roboto"/>
              <a:buAutoNum type="arabicPeriod" startAt="4"/>
            </a:pPr>
            <a:r>
              <a:rPr lang="en" sz="1400">
                <a:solidFill>
                  <a:srgbClr val="000000"/>
                </a:solidFill>
                <a:highlight>
                  <a:schemeClr val="lt1"/>
                </a:highlight>
                <a:latin typeface="Roboto"/>
                <a:ea typeface="Roboto"/>
                <a:cs typeface="Roboto"/>
                <a:sym typeface="Roboto"/>
              </a:rPr>
              <a:t>querySelectorAll</a:t>
            </a:r>
            <a:r>
              <a:rPr lang="en" sz="1400">
                <a:solidFill>
                  <a:srgbClr val="374151"/>
                </a:solidFill>
                <a:highlight>
                  <a:schemeClr val="lt1"/>
                </a:highlight>
                <a:latin typeface="Roboto"/>
                <a:ea typeface="Roboto"/>
                <a:cs typeface="Roboto"/>
                <a:sym typeface="Roboto"/>
              </a:rPr>
              <a:t>: Select all elements that match a CSS selector.</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1284" name="Google Shape;1284;p169"/>
          <p:cNvPicPr preferRelativeResize="0"/>
          <p:nvPr/>
        </p:nvPicPr>
        <p:blipFill rotWithShape="1">
          <a:blip r:embed="rId3">
            <a:alphaModFix/>
          </a:blip>
          <a:srcRect b="0" l="0" r="0" t="0"/>
          <a:stretch/>
        </p:blipFill>
        <p:spPr>
          <a:xfrm>
            <a:off x="1350775" y="1759125"/>
            <a:ext cx="5705475" cy="352425"/>
          </a:xfrm>
          <a:prstGeom prst="rect">
            <a:avLst/>
          </a:prstGeom>
          <a:noFill/>
          <a:ln>
            <a:noFill/>
          </a:ln>
        </p:spPr>
      </p:pic>
      <p:pic>
        <p:nvPicPr>
          <p:cNvPr id="1285" name="Google Shape;1285;p169"/>
          <p:cNvPicPr preferRelativeResize="0"/>
          <p:nvPr/>
        </p:nvPicPr>
        <p:blipFill rotWithShape="1">
          <a:blip r:embed="rId4">
            <a:alphaModFix/>
          </a:blip>
          <a:srcRect b="0" l="0" r="0" t="0"/>
          <a:stretch/>
        </p:blipFill>
        <p:spPr>
          <a:xfrm>
            <a:off x="1260288" y="2571750"/>
            <a:ext cx="5886450" cy="3619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91" name="Google Shape;1291;p17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Manipulating Elements: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Once you've selected elements, you can manipulate them in various ways:</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50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Changing Text Content:</a:t>
            </a:r>
            <a:r>
              <a:rPr lang="en" sz="1400">
                <a:solidFill>
                  <a:srgbClr val="374151"/>
                </a:solidFill>
                <a:highlight>
                  <a:schemeClr val="lt1"/>
                </a:highlight>
                <a:latin typeface="Roboto"/>
                <a:ea typeface="Roboto"/>
                <a:cs typeface="Roboto"/>
                <a:sym typeface="Roboto"/>
              </a:rPr>
              <a:t> You can change the text content of an element using the </a:t>
            </a:r>
            <a:r>
              <a:rPr lang="en" sz="1250">
                <a:solidFill>
                  <a:srgbClr val="374151"/>
                </a:solidFill>
                <a:highlight>
                  <a:schemeClr val="lt1"/>
                </a:highlight>
                <a:latin typeface="Courier New"/>
                <a:ea typeface="Courier New"/>
                <a:cs typeface="Courier New"/>
                <a:sym typeface="Courier New"/>
              </a:rPr>
              <a:t>textContent</a:t>
            </a:r>
            <a:r>
              <a:rPr lang="en" sz="1400">
                <a:solidFill>
                  <a:srgbClr val="374151"/>
                </a:solidFill>
                <a:highlight>
                  <a:schemeClr val="lt1"/>
                </a:highlight>
                <a:latin typeface="Roboto"/>
                <a:ea typeface="Roboto"/>
                <a:cs typeface="Roboto"/>
                <a:sym typeface="Roboto"/>
              </a:rPr>
              <a:t> property.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50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Changing HTML Content:</a:t>
            </a:r>
            <a:r>
              <a:rPr lang="en" sz="1400">
                <a:solidFill>
                  <a:srgbClr val="374151"/>
                </a:solidFill>
                <a:highlight>
                  <a:schemeClr val="lt1"/>
                </a:highlight>
                <a:latin typeface="Roboto"/>
                <a:ea typeface="Roboto"/>
                <a:cs typeface="Roboto"/>
                <a:sym typeface="Roboto"/>
              </a:rPr>
              <a:t> Use the </a:t>
            </a:r>
            <a:r>
              <a:rPr lang="en" sz="1250">
                <a:solidFill>
                  <a:srgbClr val="374151"/>
                </a:solidFill>
                <a:highlight>
                  <a:schemeClr val="lt1"/>
                </a:highlight>
                <a:latin typeface="Courier New"/>
                <a:ea typeface="Courier New"/>
                <a:cs typeface="Courier New"/>
                <a:sym typeface="Courier New"/>
              </a:rPr>
              <a:t>innerHTML</a:t>
            </a:r>
            <a:r>
              <a:rPr lang="en" sz="1400">
                <a:solidFill>
                  <a:srgbClr val="374151"/>
                </a:solidFill>
                <a:highlight>
                  <a:schemeClr val="lt1"/>
                </a:highlight>
                <a:latin typeface="Roboto"/>
                <a:ea typeface="Roboto"/>
                <a:cs typeface="Roboto"/>
                <a:sym typeface="Roboto"/>
              </a:rPr>
              <a:t> property to change the HTML content of an element.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292" name="Google Shape;1292;p170"/>
          <p:cNvPicPr preferRelativeResize="0"/>
          <p:nvPr/>
        </p:nvPicPr>
        <p:blipFill rotWithShape="1">
          <a:blip r:embed="rId3">
            <a:alphaModFix/>
          </a:blip>
          <a:srcRect b="0" l="0" r="0" t="0"/>
          <a:stretch/>
        </p:blipFill>
        <p:spPr>
          <a:xfrm>
            <a:off x="1552725" y="2724700"/>
            <a:ext cx="4257675" cy="361950"/>
          </a:xfrm>
          <a:prstGeom prst="rect">
            <a:avLst/>
          </a:prstGeom>
          <a:noFill/>
          <a:ln>
            <a:noFill/>
          </a:ln>
        </p:spPr>
      </p:pic>
      <p:pic>
        <p:nvPicPr>
          <p:cNvPr id="1293" name="Google Shape;1293;p170"/>
          <p:cNvPicPr preferRelativeResize="0"/>
          <p:nvPr/>
        </p:nvPicPr>
        <p:blipFill rotWithShape="1">
          <a:blip r:embed="rId4">
            <a:alphaModFix/>
          </a:blip>
          <a:srcRect b="0" l="0" r="0" t="0"/>
          <a:stretch/>
        </p:blipFill>
        <p:spPr>
          <a:xfrm>
            <a:off x="1552725" y="3738425"/>
            <a:ext cx="5286375" cy="323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7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299" name="Google Shape;1299;p17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1150" lvl="0" marL="457200" rtl="0" algn="just">
              <a:lnSpc>
                <a:spcPct val="115000"/>
              </a:lnSpc>
              <a:spcBef>
                <a:spcPts val="0"/>
              </a:spcBef>
              <a:spcAft>
                <a:spcPts val="0"/>
              </a:spcAft>
              <a:buClr>
                <a:srgbClr val="374151"/>
              </a:buClr>
              <a:buSzPts val="1300"/>
              <a:buAutoNum type="arabicPeriod" startAt="3"/>
            </a:pPr>
            <a:r>
              <a:rPr b="1" lang="en" sz="1400">
                <a:solidFill>
                  <a:srgbClr val="374151"/>
                </a:solidFill>
                <a:highlight>
                  <a:schemeClr val="lt1"/>
                </a:highlight>
                <a:latin typeface="Roboto"/>
                <a:ea typeface="Roboto"/>
                <a:cs typeface="Roboto"/>
                <a:sym typeface="Roboto"/>
              </a:rPr>
              <a:t>Changing Attributes: </a:t>
            </a:r>
            <a:r>
              <a:rPr lang="en" sz="1400">
                <a:solidFill>
                  <a:srgbClr val="374151"/>
                </a:solidFill>
                <a:highlight>
                  <a:schemeClr val="lt1"/>
                </a:highlight>
                <a:latin typeface="Roboto"/>
                <a:ea typeface="Roboto"/>
                <a:cs typeface="Roboto"/>
                <a:sym typeface="Roboto"/>
              </a:rPr>
              <a:t>You can change attributes of an element using methods like </a:t>
            </a:r>
            <a:r>
              <a:rPr lang="en" sz="1250">
                <a:solidFill>
                  <a:srgbClr val="374151"/>
                </a:solidFill>
                <a:highlight>
                  <a:schemeClr val="lt1"/>
                </a:highlight>
                <a:latin typeface="Courier New"/>
                <a:ea typeface="Courier New"/>
                <a:cs typeface="Courier New"/>
                <a:sym typeface="Courier New"/>
              </a:rPr>
              <a:t>setAttribute</a:t>
            </a:r>
            <a:endParaRPr sz="1250">
              <a:solidFill>
                <a:srgbClr val="374151"/>
              </a:solidFill>
              <a:highlight>
                <a:schemeClr val="lt1"/>
              </a:highlight>
              <a:latin typeface="Courier New"/>
              <a:ea typeface="Courier New"/>
              <a:cs typeface="Courier New"/>
              <a:sym typeface="Courier New"/>
            </a:endParaRPr>
          </a:p>
          <a:p>
            <a:pPr indent="0" lvl="0" marL="0" rtl="0" algn="just">
              <a:lnSpc>
                <a:spcPct val="115000"/>
              </a:lnSpc>
              <a:spcBef>
                <a:spcPts val="0"/>
              </a:spcBef>
              <a:spcAft>
                <a:spcPts val="0"/>
              </a:spcAft>
              <a:buSzPts val="1300"/>
              <a:buNone/>
            </a:pPr>
            <a:r>
              <a:t/>
            </a:r>
            <a:endParaRPr sz="1250">
              <a:solidFill>
                <a:srgbClr val="374151"/>
              </a:solidFill>
              <a:highlight>
                <a:schemeClr val="lt1"/>
              </a:highlight>
              <a:latin typeface="Courier New"/>
              <a:ea typeface="Courier New"/>
              <a:cs typeface="Courier New"/>
              <a:sym typeface="Courier New"/>
            </a:endParaRPr>
          </a:p>
          <a:p>
            <a:pPr indent="0" lvl="0" marL="0" rtl="0" algn="just">
              <a:lnSpc>
                <a:spcPct val="115000"/>
              </a:lnSpc>
              <a:spcBef>
                <a:spcPts val="0"/>
              </a:spcBef>
              <a:spcAft>
                <a:spcPts val="0"/>
              </a:spcAft>
              <a:buSzPts val="1300"/>
              <a:buNone/>
            </a:pPr>
            <a:r>
              <a:t/>
            </a:r>
            <a:endParaRPr sz="1250">
              <a:solidFill>
                <a:srgbClr val="374151"/>
              </a:solidFill>
              <a:highlight>
                <a:schemeClr val="lt1"/>
              </a:highlight>
              <a:latin typeface="Courier New"/>
              <a:ea typeface="Courier New"/>
              <a:cs typeface="Courier New"/>
              <a:sym typeface="Courier New"/>
            </a:endParaRPr>
          </a:p>
          <a:p>
            <a:pPr indent="-311150" lvl="0" marL="457200" rtl="0" algn="just">
              <a:lnSpc>
                <a:spcPct val="115000"/>
              </a:lnSpc>
              <a:spcBef>
                <a:spcPts val="0"/>
              </a:spcBef>
              <a:spcAft>
                <a:spcPts val="0"/>
              </a:spcAft>
              <a:buClr>
                <a:srgbClr val="374151"/>
              </a:buClr>
              <a:buSzPts val="1300"/>
              <a:buAutoNum type="arabicPeriod" startAt="3"/>
            </a:pPr>
            <a:r>
              <a:rPr b="1" lang="en" sz="1400">
                <a:solidFill>
                  <a:srgbClr val="374151"/>
                </a:solidFill>
                <a:highlight>
                  <a:schemeClr val="lt1"/>
                </a:highlight>
                <a:latin typeface="Roboto"/>
                <a:ea typeface="Roboto"/>
                <a:cs typeface="Roboto"/>
                <a:sym typeface="Roboto"/>
              </a:rPr>
              <a:t>Changing Styles: </a:t>
            </a:r>
            <a:r>
              <a:rPr lang="en" sz="1400">
                <a:solidFill>
                  <a:srgbClr val="374151"/>
                </a:solidFill>
                <a:highlight>
                  <a:schemeClr val="lt1"/>
                </a:highlight>
                <a:latin typeface="Roboto"/>
                <a:ea typeface="Roboto"/>
                <a:cs typeface="Roboto"/>
                <a:sym typeface="Roboto"/>
              </a:rPr>
              <a:t>Modify element styles using the </a:t>
            </a:r>
            <a:r>
              <a:rPr lang="en" sz="1250">
                <a:solidFill>
                  <a:srgbClr val="374151"/>
                </a:solidFill>
                <a:highlight>
                  <a:schemeClr val="lt1"/>
                </a:highlight>
                <a:latin typeface="Courier New"/>
                <a:ea typeface="Courier New"/>
                <a:cs typeface="Courier New"/>
                <a:sym typeface="Courier New"/>
              </a:rPr>
              <a:t>style</a:t>
            </a:r>
            <a:r>
              <a:rPr lang="en" sz="1400">
                <a:solidFill>
                  <a:srgbClr val="374151"/>
                </a:solidFill>
                <a:highlight>
                  <a:schemeClr val="lt1"/>
                </a:highlight>
                <a:latin typeface="Roboto"/>
                <a:ea typeface="Roboto"/>
                <a:cs typeface="Roboto"/>
                <a:sym typeface="Roboto"/>
              </a:rPr>
              <a:t> property.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0"/>
              </a:spcBef>
              <a:spcAft>
                <a:spcPts val="0"/>
              </a:spcAft>
              <a:buClr>
                <a:srgbClr val="374151"/>
              </a:buClr>
              <a:buSzPts val="1300"/>
              <a:buAutoNum type="arabicPeriod" startAt="3"/>
            </a:pPr>
            <a:r>
              <a:rPr b="1" lang="en" sz="1400">
                <a:solidFill>
                  <a:srgbClr val="374151"/>
                </a:solidFill>
                <a:highlight>
                  <a:schemeClr val="lt1"/>
                </a:highlight>
                <a:latin typeface="Roboto"/>
                <a:ea typeface="Roboto"/>
                <a:cs typeface="Roboto"/>
                <a:sym typeface="Roboto"/>
              </a:rPr>
              <a:t>Adding and Removing Classes: </a:t>
            </a: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classList</a:t>
            </a:r>
            <a:r>
              <a:rPr lang="en" sz="1400">
                <a:solidFill>
                  <a:srgbClr val="374151"/>
                </a:solidFill>
                <a:highlight>
                  <a:schemeClr val="lt1"/>
                </a:highlight>
                <a:latin typeface="Roboto"/>
                <a:ea typeface="Roboto"/>
                <a:cs typeface="Roboto"/>
                <a:sym typeface="Roboto"/>
              </a:rPr>
              <a:t> to add, remove, or toggle CSS classes on an element.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300" name="Google Shape;1300;p171"/>
          <p:cNvPicPr preferRelativeResize="0"/>
          <p:nvPr/>
        </p:nvPicPr>
        <p:blipFill rotWithShape="1">
          <a:blip r:embed="rId3">
            <a:alphaModFix/>
          </a:blip>
          <a:srcRect b="0" l="0" r="0" t="0"/>
          <a:stretch/>
        </p:blipFill>
        <p:spPr>
          <a:xfrm>
            <a:off x="1902800" y="1866825"/>
            <a:ext cx="4752975" cy="266700"/>
          </a:xfrm>
          <a:prstGeom prst="rect">
            <a:avLst/>
          </a:prstGeom>
          <a:noFill/>
          <a:ln>
            <a:noFill/>
          </a:ln>
        </p:spPr>
      </p:pic>
      <p:pic>
        <p:nvPicPr>
          <p:cNvPr id="1301" name="Google Shape;1301;p171"/>
          <p:cNvPicPr preferRelativeResize="0"/>
          <p:nvPr/>
        </p:nvPicPr>
        <p:blipFill rotWithShape="1">
          <a:blip r:embed="rId4">
            <a:alphaModFix/>
          </a:blip>
          <a:srcRect b="0" l="0" r="0" t="0"/>
          <a:stretch/>
        </p:blipFill>
        <p:spPr>
          <a:xfrm>
            <a:off x="1902800" y="2571750"/>
            <a:ext cx="3286125" cy="342900"/>
          </a:xfrm>
          <a:prstGeom prst="rect">
            <a:avLst/>
          </a:prstGeom>
          <a:noFill/>
          <a:ln>
            <a:noFill/>
          </a:ln>
        </p:spPr>
      </p:pic>
      <p:pic>
        <p:nvPicPr>
          <p:cNvPr id="1302" name="Google Shape;1302;p171"/>
          <p:cNvPicPr preferRelativeResize="0"/>
          <p:nvPr/>
        </p:nvPicPr>
        <p:blipFill rotWithShape="1">
          <a:blip r:embed="rId5">
            <a:alphaModFix/>
          </a:blip>
          <a:srcRect b="0" l="0" r="0" t="0"/>
          <a:stretch/>
        </p:blipFill>
        <p:spPr>
          <a:xfrm>
            <a:off x="2379713" y="3352875"/>
            <a:ext cx="3933825" cy="952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7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08" name="Google Shape;1308;p17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Modifying Text Content:</a:t>
            </a:r>
            <a:endParaRPr b="1" sz="1650">
              <a:solidFill>
                <a:srgbClr val="000000"/>
              </a:solidFill>
              <a:highlight>
                <a:schemeClr val="lt1"/>
              </a:highlight>
              <a:latin typeface="Roboto"/>
              <a:ea typeface="Roboto"/>
              <a:cs typeface="Roboto"/>
              <a:sym typeface="Roboto"/>
            </a:endParaRPr>
          </a:p>
          <a:p>
            <a:pPr indent="-311150" lvl="0" marL="457200" rtl="0" algn="just">
              <a:lnSpc>
                <a:spcPct val="115000"/>
              </a:lnSpc>
              <a:spcBef>
                <a:spcPts val="40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textContent Property:</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You can change the text content of an element using the </a:t>
            </a:r>
            <a:r>
              <a:rPr lang="en" sz="1250">
                <a:solidFill>
                  <a:srgbClr val="374151"/>
                </a:solidFill>
                <a:highlight>
                  <a:schemeClr val="lt1"/>
                </a:highlight>
                <a:latin typeface="Courier New"/>
                <a:ea typeface="Courier New"/>
                <a:cs typeface="Courier New"/>
                <a:sym typeface="Courier New"/>
              </a:rPr>
              <a:t>textContent</a:t>
            </a:r>
            <a:r>
              <a:rPr lang="en" sz="1400">
                <a:solidFill>
                  <a:srgbClr val="374151"/>
                </a:solidFill>
                <a:highlight>
                  <a:schemeClr val="lt1"/>
                </a:highlight>
                <a:latin typeface="Roboto"/>
                <a:ea typeface="Roboto"/>
                <a:cs typeface="Roboto"/>
                <a:sym typeface="Roboto"/>
              </a:rPr>
              <a:t> property. This property sets or gets the text content of an element and its descendants.</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innerText Property:</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Similar to </a:t>
            </a:r>
            <a:r>
              <a:rPr lang="en" sz="1250">
                <a:solidFill>
                  <a:srgbClr val="374151"/>
                </a:solidFill>
                <a:highlight>
                  <a:schemeClr val="lt1"/>
                </a:highlight>
                <a:latin typeface="Courier New"/>
                <a:ea typeface="Courier New"/>
                <a:cs typeface="Courier New"/>
                <a:sym typeface="Courier New"/>
              </a:rPr>
              <a:t>textContent</a:t>
            </a:r>
            <a:r>
              <a:rPr lang="en" sz="1400">
                <a:solidFill>
                  <a:srgbClr val="374151"/>
                </a:solidFill>
                <a:highlight>
                  <a:schemeClr val="lt1"/>
                </a:highlight>
                <a:latin typeface="Roboto"/>
                <a:ea typeface="Roboto"/>
                <a:cs typeface="Roboto"/>
                <a:sym typeface="Roboto"/>
              </a:rPr>
              <a:t>, the </a:t>
            </a:r>
            <a:r>
              <a:rPr lang="en" sz="1250">
                <a:solidFill>
                  <a:srgbClr val="374151"/>
                </a:solidFill>
                <a:highlight>
                  <a:schemeClr val="lt1"/>
                </a:highlight>
                <a:latin typeface="Courier New"/>
                <a:ea typeface="Courier New"/>
                <a:cs typeface="Courier New"/>
                <a:sym typeface="Courier New"/>
              </a:rPr>
              <a:t>innerText</a:t>
            </a:r>
            <a:r>
              <a:rPr lang="en" sz="1400">
                <a:solidFill>
                  <a:srgbClr val="374151"/>
                </a:solidFill>
                <a:highlight>
                  <a:schemeClr val="lt1"/>
                </a:highlight>
                <a:latin typeface="Roboto"/>
                <a:ea typeface="Roboto"/>
                <a:cs typeface="Roboto"/>
                <a:sym typeface="Roboto"/>
              </a:rPr>
              <a:t> property also allows you to set or get the text content of an element, but it pays attention to CSS styles and might not include hidden or styled text.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400">
              <a:solidFill>
                <a:srgbClr val="343541"/>
              </a:solidFill>
              <a:highlight>
                <a:schemeClr val="lt1"/>
              </a:highlight>
              <a:latin typeface="Roboto"/>
              <a:ea typeface="Roboto"/>
              <a:cs typeface="Roboto"/>
              <a:sym typeface="Roboto"/>
            </a:endParaRPr>
          </a:p>
        </p:txBody>
      </p:sp>
      <p:pic>
        <p:nvPicPr>
          <p:cNvPr id="1309" name="Google Shape;1309;p172"/>
          <p:cNvPicPr preferRelativeResize="0"/>
          <p:nvPr/>
        </p:nvPicPr>
        <p:blipFill rotWithShape="1">
          <a:blip r:embed="rId3">
            <a:alphaModFix/>
          </a:blip>
          <a:srcRect b="0" l="0" r="0" t="0"/>
          <a:stretch/>
        </p:blipFill>
        <p:spPr>
          <a:xfrm>
            <a:off x="1579625" y="2405450"/>
            <a:ext cx="4787040" cy="498650"/>
          </a:xfrm>
          <a:prstGeom prst="rect">
            <a:avLst/>
          </a:prstGeom>
          <a:noFill/>
          <a:ln>
            <a:noFill/>
          </a:ln>
        </p:spPr>
      </p:pic>
      <p:pic>
        <p:nvPicPr>
          <p:cNvPr id="1310" name="Google Shape;1310;p172"/>
          <p:cNvPicPr preferRelativeResize="0"/>
          <p:nvPr/>
        </p:nvPicPr>
        <p:blipFill rotWithShape="1">
          <a:blip r:embed="rId4">
            <a:alphaModFix/>
          </a:blip>
          <a:srcRect b="0" l="0" r="0" t="0"/>
          <a:stretch/>
        </p:blipFill>
        <p:spPr>
          <a:xfrm>
            <a:off x="2279825" y="3733700"/>
            <a:ext cx="4969306" cy="4986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7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16" name="Google Shape;1316;p17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Modifying HTML Content:</a:t>
            </a:r>
            <a:endParaRPr b="1" sz="165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400"/>
              </a:spcBef>
              <a:spcAft>
                <a:spcPts val="0"/>
              </a:spcAft>
              <a:buClr>
                <a:srgbClr val="374151"/>
              </a:buClr>
              <a:buSzPts val="1200"/>
              <a:buFont typeface="Roboto"/>
              <a:buAutoNum type="arabicPeriod"/>
            </a:pPr>
            <a:r>
              <a:rPr b="1" lang="en" sz="1400">
                <a:solidFill>
                  <a:srgbClr val="374151"/>
                </a:solidFill>
                <a:highlight>
                  <a:schemeClr val="lt1"/>
                </a:highlight>
                <a:latin typeface="Roboto"/>
                <a:ea typeface="Roboto"/>
                <a:cs typeface="Roboto"/>
                <a:sym typeface="Roboto"/>
              </a:rPr>
              <a:t>innerHTML Property:</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the </a:t>
            </a:r>
            <a:r>
              <a:rPr lang="en" sz="1250">
                <a:solidFill>
                  <a:srgbClr val="374151"/>
                </a:solidFill>
                <a:highlight>
                  <a:schemeClr val="lt1"/>
                </a:highlight>
                <a:latin typeface="Courier New"/>
                <a:ea typeface="Courier New"/>
                <a:cs typeface="Courier New"/>
                <a:sym typeface="Courier New"/>
              </a:rPr>
              <a:t>innerHTML</a:t>
            </a:r>
            <a:r>
              <a:rPr lang="en" sz="1400">
                <a:solidFill>
                  <a:srgbClr val="374151"/>
                </a:solidFill>
                <a:highlight>
                  <a:schemeClr val="lt1"/>
                </a:highlight>
                <a:latin typeface="Roboto"/>
                <a:ea typeface="Roboto"/>
                <a:cs typeface="Roboto"/>
                <a:sym typeface="Roboto"/>
              </a:rPr>
              <a:t> property to change the HTML content of an element. This property can be used to insert new HTML content or replace existing content.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317" name="Google Shape;1317;p173"/>
          <p:cNvPicPr preferRelativeResize="0"/>
          <p:nvPr/>
        </p:nvPicPr>
        <p:blipFill rotWithShape="1">
          <a:blip r:embed="rId3">
            <a:alphaModFix/>
          </a:blip>
          <a:srcRect b="0" l="0" r="0" t="0"/>
          <a:stretch/>
        </p:blipFill>
        <p:spPr>
          <a:xfrm>
            <a:off x="1566175" y="2944025"/>
            <a:ext cx="4357768" cy="49865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7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23" name="Google Shape;1323;p17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Modifying Attributes:</a:t>
            </a:r>
            <a:endParaRPr b="1" sz="1650">
              <a:solidFill>
                <a:srgbClr val="000000"/>
              </a:solidFill>
              <a:highlight>
                <a:schemeClr val="lt1"/>
              </a:highlight>
              <a:latin typeface="Roboto"/>
              <a:ea typeface="Roboto"/>
              <a:cs typeface="Roboto"/>
              <a:sym typeface="Roboto"/>
            </a:endParaRPr>
          </a:p>
          <a:p>
            <a:pPr indent="-311150" lvl="0" marL="457200" rtl="0" algn="just">
              <a:lnSpc>
                <a:spcPct val="115000"/>
              </a:lnSpc>
              <a:spcBef>
                <a:spcPts val="40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setAttribute Method:</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You can change attributes of an element using the </a:t>
            </a:r>
            <a:r>
              <a:rPr lang="en" sz="1250">
                <a:solidFill>
                  <a:srgbClr val="374151"/>
                </a:solidFill>
                <a:highlight>
                  <a:schemeClr val="lt1"/>
                </a:highlight>
                <a:latin typeface="Courier New"/>
                <a:ea typeface="Courier New"/>
                <a:cs typeface="Courier New"/>
                <a:sym typeface="Courier New"/>
              </a:rPr>
              <a:t>setAttribute</a:t>
            </a:r>
            <a:r>
              <a:rPr lang="en" sz="1400">
                <a:solidFill>
                  <a:srgbClr val="374151"/>
                </a:solidFill>
                <a:highlight>
                  <a:schemeClr val="lt1"/>
                </a:highlight>
                <a:latin typeface="Roboto"/>
                <a:ea typeface="Roboto"/>
                <a:cs typeface="Roboto"/>
                <a:sym typeface="Roboto"/>
              </a:rPr>
              <a:t> method. Pass the attribute name and the new value as arguments.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324" name="Google Shape;1324;p174"/>
          <p:cNvPicPr preferRelativeResize="0"/>
          <p:nvPr/>
        </p:nvPicPr>
        <p:blipFill rotWithShape="1">
          <a:blip r:embed="rId3">
            <a:alphaModFix/>
          </a:blip>
          <a:srcRect b="0" l="0" r="0" t="0"/>
          <a:stretch/>
        </p:blipFill>
        <p:spPr>
          <a:xfrm>
            <a:off x="1512325" y="2575575"/>
            <a:ext cx="5431724" cy="49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92" name="Google Shape;192;p1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400">
                <a:solidFill>
                  <a:srgbClr val="000000"/>
                </a:solidFill>
                <a:highlight>
                  <a:schemeClr val="lt1"/>
                </a:highlight>
                <a:latin typeface="Roboto"/>
                <a:ea typeface="Roboto"/>
                <a:cs typeface="Roboto"/>
                <a:sym typeface="Roboto"/>
              </a:rPr>
              <a:t>Hello, World!:</a:t>
            </a:r>
            <a:endParaRPr b="1" sz="1400">
              <a:solidFill>
                <a:srgbClr val="000000"/>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400">
                <a:solidFill>
                  <a:srgbClr val="188038"/>
                </a:solidFill>
                <a:highlight>
                  <a:schemeClr val="lt1"/>
                </a:highlight>
                <a:latin typeface="Courier New"/>
                <a:ea typeface="Courier New"/>
                <a:cs typeface="Courier New"/>
                <a:sym typeface="Courier New"/>
              </a:rPr>
              <a:t>console.log()</a:t>
            </a:r>
            <a:r>
              <a:rPr lang="en" sz="1400">
                <a:solidFill>
                  <a:srgbClr val="374151"/>
                </a:solidFill>
                <a:highlight>
                  <a:schemeClr val="lt1"/>
                </a:highlight>
                <a:latin typeface="Roboto"/>
                <a:ea typeface="Roboto"/>
                <a:cs typeface="Roboto"/>
                <a:sym typeface="Roboto"/>
              </a:rPr>
              <a:t> function is used to print messages to the browser's console or the terminal. This simple line of code prints "Hello, World!".</a:t>
            </a:r>
            <a:endParaRPr sz="1400">
              <a:solidFill>
                <a:srgbClr val="374151"/>
              </a:solidFill>
              <a:highlight>
                <a:schemeClr val="lt1"/>
              </a:highlight>
              <a:latin typeface="Roboto"/>
              <a:ea typeface="Roboto"/>
              <a:cs typeface="Roboto"/>
              <a:sym typeface="Roboto"/>
            </a:endParaRPr>
          </a:p>
          <a:p>
            <a:pPr indent="0" lvl="0" marL="0" rtl="0" algn="l">
              <a:lnSpc>
                <a:spcPct val="133333"/>
              </a:lnSpc>
              <a:spcBef>
                <a:spcPts val="1800"/>
              </a:spcBef>
              <a:spcAft>
                <a:spcPts val="0"/>
              </a:spcAft>
              <a:buSzPts val="1300"/>
              <a:buNone/>
            </a:pPr>
            <a:r>
              <a:t/>
            </a:r>
            <a:endParaRPr b="1" sz="1700">
              <a:solidFill>
                <a:srgbClr val="000000"/>
              </a:solidFill>
              <a:highlight>
                <a:srgbClr val="F7F7F8"/>
              </a:highlight>
              <a:latin typeface="Roboto"/>
              <a:ea typeface="Roboto"/>
              <a:cs typeface="Roboto"/>
              <a:sym typeface="Roboto"/>
            </a:endParaRPr>
          </a:p>
          <a:p>
            <a:pPr indent="0" lvl="0" marL="0" rtl="0" algn="l">
              <a:lnSpc>
                <a:spcPct val="115000"/>
              </a:lnSpc>
              <a:spcBef>
                <a:spcPts val="400"/>
              </a:spcBef>
              <a:spcAft>
                <a:spcPts val="1200"/>
              </a:spcAft>
              <a:buSzPts val="1300"/>
              <a:buNone/>
            </a:pPr>
            <a:r>
              <a:t/>
            </a:r>
            <a:endParaRPr/>
          </a:p>
        </p:txBody>
      </p:sp>
      <p:pic>
        <p:nvPicPr>
          <p:cNvPr id="193" name="Google Shape;193;p12"/>
          <p:cNvPicPr preferRelativeResize="0"/>
          <p:nvPr/>
        </p:nvPicPr>
        <p:blipFill rotWithShape="1">
          <a:blip r:embed="rId3">
            <a:alphaModFix/>
          </a:blip>
          <a:srcRect b="0" l="0" r="0" t="0"/>
          <a:stretch/>
        </p:blipFill>
        <p:spPr>
          <a:xfrm>
            <a:off x="1541101" y="2676525"/>
            <a:ext cx="4589350" cy="8451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7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30" name="Google Shape;1330;p17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374151"/>
              </a:buClr>
              <a:buSzPts val="1400"/>
              <a:buFont typeface="Roboto"/>
              <a:buAutoNum type="arabicPeriod" startAt="2"/>
            </a:pPr>
            <a:r>
              <a:rPr b="1" lang="en" sz="1400">
                <a:solidFill>
                  <a:srgbClr val="374151"/>
                </a:solidFill>
                <a:highlight>
                  <a:schemeClr val="lt1"/>
                </a:highlight>
                <a:latin typeface="Roboto"/>
                <a:ea typeface="Roboto"/>
                <a:cs typeface="Roboto"/>
                <a:sym typeface="Roboto"/>
              </a:rPr>
              <a:t>getAttribute and removeAttribute Methods:</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To get the current value of an attribute, use the </a:t>
            </a:r>
            <a:r>
              <a:rPr lang="en" sz="1250">
                <a:solidFill>
                  <a:srgbClr val="374151"/>
                </a:solidFill>
                <a:highlight>
                  <a:schemeClr val="lt1"/>
                </a:highlight>
                <a:latin typeface="Courier New"/>
                <a:ea typeface="Courier New"/>
                <a:cs typeface="Courier New"/>
                <a:sym typeface="Courier New"/>
              </a:rPr>
              <a:t>getAttribute</a:t>
            </a:r>
            <a:r>
              <a:rPr lang="en" sz="1400">
                <a:solidFill>
                  <a:srgbClr val="374151"/>
                </a:solidFill>
                <a:highlight>
                  <a:schemeClr val="lt1"/>
                </a:highlight>
                <a:latin typeface="Roboto"/>
                <a:ea typeface="Roboto"/>
                <a:cs typeface="Roboto"/>
                <a:sym typeface="Roboto"/>
              </a:rPr>
              <a:t> method. To remove an attribute, use the </a:t>
            </a:r>
            <a:r>
              <a:rPr lang="en" sz="1250">
                <a:solidFill>
                  <a:srgbClr val="374151"/>
                </a:solidFill>
                <a:highlight>
                  <a:schemeClr val="lt1"/>
                </a:highlight>
                <a:latin typeface="Courier New"/>
                <a:ea typeface="Courier New"/>
                <a:cs typeface="Courier New"/>
                <a:sym typeface="Courier New"/>
              </a:rPr>
              <a:t>removeAttribute</a:t>
            </a:r>
            <a:r>
              <a:rPr lang="en" sz="1400">
                <a:solidFill>
                  <a:srgbClr val="374151"/>
                </a:solidFill>
                <a:highlight>
                  <a:schemeClr val="lt1"/>
                </a:highlight>
                <a:latin typeface="Roboto"/>
                <a:ea typeface="Roboto"/>
                <a:cs typeface="Roboto"/>
                <a:sym typeface="Roboto"/>
              </a:rPr>
              <a:t> method.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pic>
        <p:nvPicPr>
          <p:cNvPr id="1331" name="Google Shape;1331;p175"/>
          <p:cNvPicPr preferRelativeResize="0"/>
          <p:nvPr/>
        </p:nvPicPr>
        <p:blipFill rotWithShape="1">
          <a:blip r:embed="rId3">
            <a:alphaModFix/>
          </a:blip>
          <a:srcRect b="0" l="0" r="0" t="0"/>
          <a:stretch/>
        </p:blipFill>
        <p:spPr>
          <a:xfrm>
            <a:off x="1821312" y="2474836"/>
            <a:ext cx="4782876" cy="7001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7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37" name="Google Shape;1337;p17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Modifying Styles:</a:t>
            </a:r>
            <a:endParaRPr b="1" sz="165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400"/>
              </a:spcBef>
              <a:spcAft>
                <a:spcPts val="0"/>
              </a:spcAft>
              <a:buClr>
                <a:srgbClr val="374151"/>
              </a:buClr>
              <a:buSzPts val="1200"/>
              <a:buFont typeface="Roboto"/>
              <a:buAutoNum type="arabicPeriod"/>
            </a:pPr>
            <a:r>
              <a:rPr b="1" lang="en" sz="1400">
                <a:solidFill>
                  <a:srgbClr val="374151"/>
                </a:solidFill>
                <a:highlight>
                  <a:schemeClr val="lt1"/>
                </a:highlight>
                <a:latin typeface="Roboto"/>
                <a:ea typeface="Roboto"/>
                <a:cs typeface="Roboto"/>
                <a:sym typeface="Roboto"/>
              </a:rPr>
              <a:t>style Property:</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To modify the CSS styles of an element, use the </a:t>
            </a:r>
            <a:r>
              <a:rPr lang="en" sz="1250">
                <a:solidFill>
                  <a:srgbClr val="374151"/>
                </a:solidFill>
                <a:highlight>
                  <a:schemeClr val="lt1"/>
                </a:highlight>
                <a:latin typeface="Courier New"/>
                <a:ea typeface="Courier New"/>
                <a:cs typeface="Courier New"/>
                <a:sym typeface="Courier New"/>
              </a:rPr>
              <a:t>style</a:t>
            </a:r>
            <a:r>
              <a:rPr lang="en" sz="1400">
                <a:solidFill>
                  <a:srgbClr val="374151"/>
                </a:solidFill>
                <a:highlight>
                  <a:schemeClr val="lt1"/>
                </a:highlight>
                <a:latin typeface="Roboto"/>
                <a:ea typeface="Roboto"/>
                <a:cs typeface="Roboto"/>
                <a:sym typeface="Roboto"/>
              </a:rPr>
              <a:t> property followed by the style property you want to change.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338" name="Google Shape;1338;p176"/>
          <p:cNvPicPr preferRelativeResize="0"/>
          <p:nvPr/>
        </p:nvPicPr>
        <p:blipFill rotWithShape="1">
          <a:blip r:embed="rId3">
            <a:alphaModFix/>
          </a:blip>
          <a:srcRect b="0" l="0" r="0" t="0"/>
          <a:stretch/>
        </p:blipFill>
        <p:spPr>
          <a:xfrm>
            <a:off x="1592475" y="2758363"/>
            <a:ext cx="5962650" cy="10001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7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44" name="Google Shape;1344;p17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374151"/>
              </a:buClr>
              <a:buSzPts val="1500"/>
              <a:buFont typeface="Roboto"/>
              <a:buAutoNum type="arabicPeriod" startAt="2"/>
            </a:pPr>
            <a:r>
              <a:rPr b="1" lang="en" sz="1500">
                <a:solidFill>
                  <a:srgbClr val="374151"/>
                </a:solidFill>
                <a:highlight>
                  <a:schemeClr val="lt1"/>
                </a:highlight>
                <a:latin typeface="Roboto"/>
                <a:ea typeface="Roboto"/>
                <a:cs typeface="Roboto"/>
                <a:sym typeface="Roboto"/>
              </a:rPr>
              <a:t>classList Property:</a:t>
            </a:r>
            <a:endParaRPr b="1" sz="1500">
              <a:solidFill>
                <a:srgbClr val="374151"/>
              </a:solidFill>
              <a:highlight>
                <a:schemeClr val="lt1"/>
              </a:highlight>
              <a:latin typeface="Roboto"/>
              <a:ea typeface="Roboto"/>
              <a:cs typeface="Roboto"/>
              <a:sym typeface="Roboto"/>
            </a:endParaRPr>
          </a:p>
          <a:p>
            <a:pPr indent="45720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Use the </a:t>
            </a:r>
            <a:r>
              <a:rPr lang="en" sz="1250">
                <a:solidFill>
                  <a:srgbClr val="374151"/>
                </a:solidFill>
                <a:highlight>
                  <a:schemeClr val="lt1"/>
                </a:highlight>
                <a:latin typeface="Courier New"/>
                <a:ea typeface="Courier New"/>
                <a:cs typeface="Courier New"/>
                <a:sym typeface="Courier New"/>
              </a:rPr>
              <a:t>classList</a:t>
            </a:r>
            <a:r>
              <a:rPr lang="en" sz="1400">
                <a:solidFill>
                  <a:srgbClr val="374151"/>
                </a:solidFill>
                <a:highlight>
                  <a:schemeClr val="lt1"/>
                </a:highlight>
                <a:latin typeface="Roboto"/>
                <a:ea typeface="Roboto"/>
                <a:cs typeface="Roboto"/>
                <a:sym typeface="Roboto"/>
              </a:rPr>
              <a:t> property to add, remove, or toggle CSS classes on an element.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345" name="Google Shape;1345;p177"/>
          <p:cNvPicPr preferRelativeResize="0"/>
          <p:nvPr/>
        </p:nvPicPr>
        <p:blipFill rotWithShape="1">
          <a:blip r:embed="rId3">
            <a:alphaModFix/>
          </a:blip>
          <a:srcRect b="0" l="0" r="0" t="0"/>
          <a:stretch/>
        </p:blipFill>
        <p:spPr>
          <a:xfrm>
            <a:off x="1552575" y="2210525"/>
            <a:ext cx="6038850" cy="12287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7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51" name="Google Shape;1351;p17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Creating Elements:</a:t>
            </a:r>
            <a:endParaRPr b="1" sz="1850">
              <a:solidFill>
                <a:srgbClr val="000000"/>
              </a:solidFill>
              <a:highlight>
                <a:schemeClr val="lt1"/>
              </a:highlight>
              <a:latin typeface="Roboto"/>
              <a:ea typeface="Roboto"/>
              <a:cs typeface="Roboto"/>
              <a:sym typeface="Roboto"/>
            </a:endParaRPr>
          </a:p>
          <a:p>
            <a:pPr indent="-311150" lvl="0" marL="457200" rtl="0" algn="just">
              <a:lnSpc>
                <a:spcPct val="115000"/>
              </a:lnSpc>
              <a:spcBef>
                <a:spcPts val="40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createElement() Method:</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You can create new HTML elements using the </a:t>
            </a:r>
            <a:r>
              <a:rPr lang="en" sz="1250">
                <a:solidFill>
                  <a:srgbClr val="374151"/>
                </a:solidFill>
                <a:highlight>
                  <a:schemeClr val="lt1"/>
                </a:highlight>
                <a:latin typeface="Courier New"/>
                <a:ea typeface="Courier New"/>
                <a:cs typeface="Courier New"/>
                <a:sym typeface="Courier New"/>
              </a:rPr>
              <a:t>document.createElement()</a:t>
            </a:r>
            <a:r>
              <a:rPr lang="en" sz="1400">
                <a:solidFill>
                  <a:srgbClr val="374151"/>
                </a:solidFill>
                <a:highlight>
                  <a:schemeClr val="lt1"/>
                </a:highlight>
                <a:latin typeface="Roboto"/>
                <a:ea typeface="Roboto"/>
                <a:cs typeface="Roboto"/>
                <a:sym typeface="Roboto"/>
              </a:rPr>
              <a:t> method. This method takes the tag name of the element you want to create as an argument.</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Setting Properties and Attributes:</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After creating an element, you can set its properties and attributes using JavaScript.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352" name="Google Shape;1352;p178"/>
          <p:cNvPicPr preferRelativeResize="0"/>
          <p:nvPr/>
        </p:nvPicPr>
        <p:blipFill rotWithShape="1">
          <a:blip r:embed="rId3">
            <a:alphaModFix/>
          </a:blip>
          <a:srcRect b="0" l="0" r="0" t="0"/>
          <a:stretch/>
        </p:blipFill>
        <p:spPr>
          <a:xfrm>
            <a:off x="1875875" y="2571750"/>
            <a:ext cx="5162550" cy="323850"/>
          </a:xfrm>
          <a:prstGeom prst="rect">
            <a:avLst/>
          </a:prstGeom>
          <a:noFill/>
          <a:ln>
            <a:noFill/>
          </a:ln>
        </p:spPr>
      </p:pic>
      <p:pic>
        <p:nvPicPr>
          <p:cNvPr id="1353" name="Google Shape;1353;p178"/>
          <p:cNvPicPr preferRelativeResize="0"/>
          <p:nvPr/>
        </p:nvPicPr>
        <p:blipFill rotWithShape="1">
          <a:blip r:embed="rId4">
            <a:alphaModFix/>
          </a:blip>
          <a:srcRect b="0" l="0" r="0" t="0"/>
          <a:stretch/>
        </p:blipFill>
        <p:spPr>
          <a:xfrm>
            <a:off x="2577341" y="3666574"/>
            <a:ext cx="3759619" cy="6734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7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59" name="Google Shape;1359;p17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3. Appending Elements: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Once you've created and configured an element, you can append it to the DOM using various methods like </a:t>
            </a:r>
            <a:r>
              <a:rPr lang="en" sz="1250">
                <a:solidFill>
                  <a:srgbClr val="374151"/>
                </a:solidFill>
                <a:highlight>
                  <a:schemeClr val="lt1"/>
                </a:highlight>
                <a:latin typeface="Courier New"/>
                <a:ea typeface="Courier New"/>
                <a:cs typeface="Courier New"/>
                <a:sym typeface="Courier New"/>
              </a:rPr>
              <a:t>appendChild()</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360" name="Google Shape;1360;p179"/>
          <p:cNvPicPr preferRelativeResize="0"/>
          <p:nvPr/>
        </p:nvPicPr>
        <p:blipFill rotWithShape="1">
          <a:blip r:embed="rId3">
            <a:alphaModFix/>
          </a:blip>
          <a:srcRect b="0" l="0" r="0" t="0"/>
          <a:stretch/>
        </p:blipFill>
        <p:spPr>
          <a:xfrm>
            <a:off x="1256500" y="2322425"/>
            <a:ext cx="4817726" cy="49865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8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66" name="Google Shape;1366;p18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Removing Elements:</a:t>
            </a:r>
            <a:endParaRPr b="1" sz="165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400"/>
              </a:spcBef>
              <a:spcAft>
                <a:spcPts val="0"/>
              </a:spcAft>
              <a:buClr>
                <a:srgbClr val="374151"/>
              </a:buClr>
              <a:buSzPts val="1200"/>
              <a:buFont typeface="Roboto"/>
              <a:buAutoNum type="arabicPeriod"/>
            </a:pPr>
            <a:r>
              <a:rPr b="1" lang="en" sz="1400">
                <a:solidFill>
                  <a:srgbClr val="374151"/>
                </a:solidFill>
                <a:highlight>
                  <a:schemeClr val="lt1"/>
                </a:highlight>
                <a:latin typeface="Roboto"/>
                <a:ea typeface="Roboto"/>
                <a:cs typeface="Roboto"/>
                <a:sym typeface="Roboto"/>
              </a:rPr>
              <a:t>removeChild() Method:</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You can remove elements from the DOM using the </a:t>
            </a:r>
            <a:r>
              <a:rPr lang="en" sz="1250">
                <a:solidFill>
                  <a:srgbClr val="374151"/>
                </a:solidFill>
                <a:highlight>
                  <a:schemeClr val="lt1"/>
                </a:highlight>
                <a:latin typeface="Courier New"/>
                <a:ea typeface="Courier New"/>
                <a:cs typeface="Courier New"/>
                <a:sym typeface="Courier New"/>
              </a:rPr>
              <a:t>removeChild()</a:t>
            </a:r>
            <a:r>
              <a:rPr lang="en" sz="1400">
                <a:solidFill>
                  <a:srgbClr val="374151"/>
                </a:solidFill>
                <a:highlight>
                  <a:schemeClr val="lt1"/>
                </a:highlight>
                <a:latin typeface="Roboto"/>
                <a:ea typeface="Roboto"/>
                <a:cs typeface="Roboto"/>
                <a:sym typeface="Roboto"/>
              </a:rPr>
              <a:t> method. This method is called on the parent element, and you pass the child element you want to remove as an argument.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367" name="Google Shape;1367;p180"/>
          <p:cNvPicPr preferRelativeResize="0"/>
          <p:nvPr/>
        </p:nvPicPr>
        <p:blipFill rotWithShape="1">
          <a:blip r:embed="rId3">
            <a:alphaModFix/>
          </a:blip>
          <a:srcRect b="0" l="0" r="0" t="0"/>
          <a:stretch/>
        </p:blipFill>
        <p:spPr>
          <a:xfrm>
            <a:off x="1287013" y="3084813"/>
            <a:ext cx="7000875" cy="8858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73" name="Google Shape;1373;p18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2. remove() Method (Modern Browsers):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A more modern and straightforward way to remove an element is by using the </a:t>
            </a:r>
            <a:r>
              <a:rPr lang="en" sz="1250">
                <a:solidFill>
                  <a:srgbClr val="374151"/>
                </a:solidFill>
                <a:highlight>
                  <a:schemeClr val="lt1"/>
                </a:highlight>
                <a:latin typeface="Courier New"/>
                <a:ea typeface="Courier New"/>
                <a:cs typeface="Courier New"/>
                <a:sym typeface="Courier New"/>
              </a:rPr>
              <a:t>remove()</a:t>
            </a:r>
            <a:r>
              <a:rPr lang="en" sz="1400">
                <a:solidFill>
                  <a:srgbClr val="374151"/>
                </a:solidFill>
                <a:highlight>
                  <a:schemeClr val="lt1"/>
                </a:highlight>
                <a:latin typeface="Roboto"/>
                <a:ea typeface="Roboto"/>
                <a:cs typeface="Roboto"/>
                <a:sym typeface="Roboto"/>
              </a:rPr>
              <a:t> method directly on the element itself.</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3. parentNode Property:</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also use the </a:t>
            </a:r>
            <a:r>
              <a:rPr lang="en" sz="1250">
                <a:solidFill>
                  <a:srgbClr val="374151"/>
                </a:solidFill>
                <a:highlight>
                  <a:schemeClr val="lt1"/>
                </a:highlight>
                <a:latin typeface="Courier New"/>
                <a:ea typeface="Courier New"/>
                <a:cs typeface="Courier New"/>
                <a:sym typeface="Courier New"/>
              </a:rPr>
              <a:t>parentNode</a:t>
            </a:r>
            <a:r>
              <a:rPr lang="en" sz="1400">
                <a:solidFill>
                  <a:srgbClr val="374151"/>
                </a:solidFill>
                <a:highlight>
                  <a:schemeClr val="lt1"/>
                </a:highlight>
                <a:latin typeface="Roboto"/>
                <a:ea typeface="Roboto"/>
                <a:cs typeface="Roboto"/>
                <a:sym typeface="Roboto"/>
              </a:rPr>
              <a:t> property to access the parent of an element and then remove the child.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374" name="Google Shape;1374;p181"/>
          <p:cNvPicPr preferRelativeResize="0"/>
          <p:nvPr/>
        </p:nvPicPr>
        <p:blipFill rotWithShape="1">
          <a:blip r:embed="rId3">
            <a:alphaModFix/>
          </a:blip>
          <a:srcRect b="0" l="0" r="0" t="0"/>
          <a:stretch/>
        </p:blipFill>
        <p:spPr>
          <a:xfrm>
            <a:off x="1471950" y="2241625"/>
            <a:ext cx="5311707" cy="498650"/>
          </a:xfrm>
          <a:prstGeom prst="rect">
            <a:avLst/>
          </a:prstGeom>
          <a:noFill/>
          <a:ln>
            <a:noFill/>
          </a:ln>
        </p:spPr>
      </p:pic>
      <p:pic>
        <p:nvPicPr>
          <p:cNvPr id="1375" name="Google Shape;1375;p181"/>
          <p:cNvPicPr preferRelativeResize="0"/>
          <p:nvPr/>
        </p:nvPicPr>
        <p:blipFill rotWithShape="1">
          <a:blip r:embed="rId4">
            <a:alphaModFix/>
          </a:blip>
          <a:srcRect b="0" l="0" r="0" t="0"/>
          <a:stretch/>
        </p:blipFill>
        <p:spPr>
          <a:xfrm>
            <a:off x="1216125" y="3724950"/>
            <a:ext cx="6405074" cy="4986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81" name="Google Shape;1381;p18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Cloning Elements: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create a copy of an existing element using the </a:t>
            </a:r>
            <a:r>
              <a:rPr lang="en" sz="1250">
                <a:solidFill>
                  <a:srgbClr val="374151"/>
                </a:solidFill>
                <a:highlight>
                  <a:schemeClr val="lt1"/>
                </a:highlight>
                <a:latin typeface="Courier New"/>
                <a:ea typeface="Courier New"/>
                <a:cs typeface="Courier New"/>
                <a:sym typeface="Courier New"/>
              </a:rPr>
              <a:t>cloneNode()</a:t>
            </a:r>
            <a:r>
              <a:rPr lang="en" sz="1400">
                <a:solidFill>
                  <a:srgbClr val="374151"/>
                </a:solidFill>
                <a:highlight>
                  <a:schemeClr val="lt1"/>
                </a:highlight>
                <a:latin typeface="Roboto"/>
                <a:ea typeface="Roboto"/>
                <a:cs typeface="Roboto"/>
                <a:sym typeface="Roboto"/>
              </a:rPr>
              <a:t> method. This is useful when you want to duplicate elements.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382" name="Google Shape;1382;p182"/>
          <p:cNvPicPr preferRelativeResize="0"/>
          <p:nvPr/>
        </p:nvPicPr>
        <p:blipFill rotWithShape="1">
          <a:blip r:embed="rId3">
            <a:alphaModFix/>
          </a:blip>
          <a:srcRect b="0" l="0" r="0" t="0"/>
          <a:stretch/>
        </p:blipFill>
        <p:spPr>
          <a:xfrm>
            <a:off x="1286038" y="2696013"/>
            <a:ext cx="6410325" cy="8286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88" name="Google Shape;1388;p18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Replacing Elements: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replace one element with another using the </a:t>
            </a:r>
            <a:r>
              <a:rPr lang="en" sz="1250">
                <a:solidFill>
                  <a:srgbClr val="374151"/>
                </a:solidFill>
                <a:highlight>
                  <a:schemeClr val="lt1"/>
                </a:highlight>
                <a:latin typeface="Courier New"/>
                <a:ea typeface="Courier New"/>
                <a:cs typeface="Courier New"/>
                <a:sym typeface="Courier New"/>
              </a:rPr>
              <a:t>replaceChild()</a:t>
            </a:r>
            <a:r>
              <a:rPr lang="en" sz="1400">
                <a:solidFill>
                  <a:srgbClr val="374151"/>
                </a:solidFill>
                <a:highlight>
                  <a:schemeClr val="lt1"/>
                </a:highlight>
                <a:latin typeface="Roboto"/>
                <a:ea typeface="Roboto"/>
                <a:cs typeface="Roboto"/>
                <a:sym typeface="Roboto"/>
              </a:rPr>
              <a:t> method. This is useful when you want to update the content of an element.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1389" name="Google Shape;1389;p183"/>
          <p:cNvPicPr preferRelativeResize="0"/>
          <p:nvPr/>
        </p:nvPicPr>
        <p:blipFill rotWithShape="1">
          <a:blip r:embed="rId3">
            <a:alphaModFix/>
          </a:blip>
          <a:srcRect b="0" l="0" r="0" t="0"/>
          <a:stretch/>
        </p:blipFill>
        <p:spPr>
          <a:xfrm>
            <a:off x="1297200" y="2690063"/>
            <a:ext cx="6553200" cy="11906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8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395" name="Google Shape;1395;p18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343541"/>
                </a:solidFill>
                <a:highlight>
                  <a:schemeClr val="lt1"/>
                </a:highlight>
                <a:latin typeface="Roboto"/>
                <a:ea typeface="Roboto"/>
                <a:cs typeface="Roboto"/>
                <a:sym typeface="Roboto"/>
              </a:rPr>
              <a:t>Event handling and listeners</a:t>
            </a:r>
            <a:endParaRPr b="1" sz="16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Event handling and event listeners are fundamental concepts in web development, as they allow you to create interactive and responsive web applications. Events are actions or occurrences that happen in the browser, such as a user clicking a button or pressing a key. Event listeners are JavaScript functions that wait for and respond to specific events.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50">
                <a:solidFill>
                  <a:srgbClr val="000000"/>
                </a:solidFill>
                <a:highlight>
                  <a:schemeClr val="lt1"/>
                </a:highlight>
                <a:latin typeface="Roboto"/>
                <a:ea typeface="Roboto"/>
                <a:cs typeface="Roboto"/>
                <a:sym typeface="Roboto"/>
              </a:rPr>
              <a:t>Adding Event Listeners:</a:t>
            </a:r>
            <a:endParaRPr b="1" sz="1450">
              <a:solidFill>
                <a:srgbClr val="000000"/>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You can add event listeners to HTML elements to specify which JavaScript function should be executed when a particular event occurs. Common events include clicks, mouse movements, keyboard input, form submissions, and more.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43541"/>
              </a:solidFill>
              <a:highlight>
                <a:schemeClr val="lt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99" name="Google Shape;199;p13"/>
          <p:cNvSpPr txBox="1"/>
          <p:nvPr>
            <p:ph idx="1" type="body"/>
          </p:nvPr>
        </p:nvSpPr>
        <p:spPr>
          <a:xfrm>
            <a:off x="727650" y="1282825"/>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Semicolons</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1800"/>
              </a:spcBef>
              <a:spcAft>
                <a:spcPts val="0"/>
              </a:spcAft>
              <a:buSzPts val="1300"/>
              <a:buNone/>
            </a:pPr>
            <a:r>
              <a:rPr lang="en" sz="1400">
                <a:solidFill>
                  <a:srgbClr val="374151"/>
                </a:solidFill>
                <a:highlight>
                  <a:schemeClr val="lt1"/>
                </a:highlight>
                <a:latin typeface="Roboto"/>
                <a:ea typeface="Roboto"/>
                <a:cs typeface="Roboto"/>
                <a:sym typeface="Roboto"/>
              </a:rPr>
              <a:t>semicolons (</a:t>
            </a:r>
            <a:r>
              <a:rPr lang="en" sz="1400">
                <a:solidFill>
                  <a:srgbClr val="188038"/>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are used as statement terminators. They indicate the end of a statement. However, JavaScript also has a concept called "automatic semicolon insertion" (ASI) that can insert semicolons in certain cases where they are missing. Despite ASI, it's considered good practice to include semicolons explicitly to ensure clarity and avoid potential issues.</a:t>
            </a:r>
            <a:r>
              <a:rPr lang="en" sz="1200">
                <a:solidFill>
                  <a:srgbClr val="374151"/>
                </a:solidFill>
                <a:highlight>
                  <a:schemeClr val="lt1"/>
                </a:highlight>
                <a:latin typeface="Roboto"/>
                <a:ea typeface="Roboto"/>
                <a:cs typeface="Roboto"/>
                <a:sym typeface="Roboto"/>
              </a:rPr>
              <a:t> </a:t>
            </a:r>
            <a:endParaRPr sz="1200">
              <a:solidFill>
                <a:srgbClr val="374151"/>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00" name="Google Shape;200;p13"/>
          <p:cNvPicPr preferRelativeResize="0"/>
          <p:nvPr/>
        </p:nvPicPr>
        <p:blipFill rotWithShape="1">
          <a:blip r:embed="rId3">
            <a:alphaModFix/>
          </a:blip>
          <a:srcRect b="0" l="0" r="0" t="0"/>
          <a:stretch/>
        </p:blipFill>
        <p:spPr>
          <a:xfrm>
            <a:off x="1994200" y="2915700"/>
            <a:ext cx="4512925" cy="14109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8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01" name="Google Shape;1401;p18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1150" lvl="0" marL="457200" rtl="0" algn="just">
              <a:lnSpc>
                <a:spcPct val="105000"/>
              </a:lnSpc>
              <a:spcBef>
                <a:spcPts val="0"/>
              </a:spcBef>
              <a:spcAft>
                <a:spcPts val="0"/>
              </a:spcAft>
              <a:buClr>
                <a:srgbClr val="374151"/>
              </a:buClr>
              <a:buSzPts val="1300"/>
              <a:buAutoNum type="arabicPeriod"/>
            </a:pPr>
            <a:r>
              <a:rPr b="1" lang="en" sz="1400">
                <a:solidFill>
                  <a:srgbClr val="374151"/>
                </a:solidFill>
                <a:highlight>
                  <a:schemeClr val="lt1"/>
                </a:highlight>
                <a:latin typeface="Roboto"/>
                <a:ea typeface="Roboto"/>
                <a:cs typeface="Roboto"/>
                <a:sym typeface="Roboto"/>
              </a:rPr>
              <a:t>Using </a:t>
            </a:r>
            <a:r>
              <a:rPr b="1" lang="en" sz="1250">
                <a:solidFill>
                  <a:srgbClr val="374151"/>
                </a:solidFill>
                <a:highlight>
                  <a:schemeClr val="lt1"/>
                </a:highlight>
                <a:latin typeface="Courier New"/>
                <a:ea typeface="Courier New"/>
                <a:cs typeface="Courier New"/>
                <a:sym typeface="Courier New"/>
              </a:rPr>
              <a:t>addEventListener</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addEventListener</a:t>
            </a:r>
            <a:r>
              <a:rPr lang="en" sz="1400">
                <a:solidFill>
                  <a:srgbClr val="374151"/>
                </a:solidFill>
                <a:highlight>
                  <a:schemeClr val="lt1"/>
                </a:highlight>
                <a:latin typeface="Roboto"/>
                <a:ea typeface="Roboto"/>
                <a:cs typeface="Roboto"/>
                <a:sym typeface="Roboto"/>
              </a:rPr>
              <a:t> method is the most common way to attach event listeners to elements. It allows you to specify the event type and the function to execute when the event occurs.</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Using Inline Event Handlers:</a:t>
            </a:r>
            <a:endParaRPr b="1"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also define event handlers directly in HTML attributes. However, this approach is less common and not recommended for complex applications.</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1200"/>
              </a:spcAft>
              <a:buSzPts val="1300"/>
              <a:buNone/>
            </a:pPr>
            <a:r>
              <a:t/>
            </a:r>
            <a:endParaRPr sz="1500">
              <a:highlight>
                <a:schemeClr val="lt1"/>
              </a:highlight>
            </a:endParaRPr>
          </a:p>
        </p:txBody>
      </p:sp>
      <p:pic>
        <p:nvPicPr>
          <p:cNvPr id="1402" name="Google Shape;1402;p185"/>
          <p:cNvPicPr preferRelativeResize="0"/>
          <p:nvPr/>
        </p:nvPicPr>
        <p:blipFill rotWithShape="1">
          <a:blip r:embed="rId3">
            <a:alphaModFix/>
          </a:blip>
          <a:srcRect b="0" l="0" r="0" t="0"/>
          <a:stretch/>
        </p:blipFill>
        <p:spPr>
          <a:xfrm>
            <a:off x="2542650" y="2054625"/>
            <a:ext cx="3897151" cy="1034250"/>
          </a:xfrm>
          <a:prstGeom prst="rect">
            <a:avLst/>
          </a:prstGeom>
          <a:noFill/>
          <a:ln>
            <a:noFill/>
          </a:ln>
        </p:spPr>
      </p:pic>
      <p:pic>
        <p:nvPicPr>
          <p:cNvPr id="1403" name="Google Shape;1403;p185"/>
          <p:cNvPicPr preferRelativeResize="0"/>
          <p:nvPr/>
        </p:nvPicPr>
        <p:blipFill rotWithShape="1">
          <a:blip r:embed="rId4">
            <a:alphaModFix/>
          </a:blip>
          <a:srcRect b="0" l="0" r="0" t="0"/>
          <a:stretch/>
        </p:blipFill>
        <p:spPr>
          <a:xfrm>
            <a:off x="1862400" y="3913475"/>
            <a:ext cx="4905375" cy="2952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8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09" name="Google Shape;1409;p18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Event Object:</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When an event occurs, an event object is automatically passed to the event handler function. This object contains information about the event, such as the target element and event type. You can access this object as a parameter in your event handler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410" name="Google Shape;1410;p186"/>
          <p:cNvPicPr preferRelativeResize="0"/>
          <p:nvPr/>
        </p:nvPicPr>
        <p:blipFill rotWithShape="1">
          <a:blip r:embed="rId3">
            <a:alphaModFix/>
          </a:blip>
          <a:srcRect b="0" l="0" r="0" t="0"/>
          <a:stretch/>
        </p:blipFill>
        <p:spPr>
          <a:xfrm>
            <a:off x="1843075" y="2685300"/>
            <a:ext cx="5457825" cy="12001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8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16" name="Google Shape;1416;p187"/>
          <p:cNvSpPr txBox="1"/>
          <p:nvPr>
            <p:ph idx="1" type="body"/>
          </p:nvPr>
        </p:nvSpPr>
        <p:spPr>
          <a:xfrm>
            <a:off x="727650" y="1296275"/>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Removing Event Listeners: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remove event listeners when they are no longer needed. To remove an event listener, you need to specify the same function that was used to add it. This is essential to avoid memory leaks.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417" name="Google Shape;1417;p187"/>
          <p:cNvPicPr preferRelativeResize="0"/>
          <p:nvPr/>
        </p:nvPicPr>
        <p:blipFill rotWithShape="1">
          <a:blip r:embed="rId3">
            <a:alphaModFix/>
          </a:blip>
          <a:srcRect b="0" l="0" r="0" t="0"/>
          <a:stretch/>
        </p:blipFill>
        <p:spPr>
          <a:xfrm>
            <a:off x="2411575" y="2359700"/>
            <a:ext cx="4028200" cy="18773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8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23" name="Google Shape;1423;p18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Common Event Types: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Here are some common event types you may encounter:</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click: Occurs when an element is clicked.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mousedown and mouseup: Occur when the mouse button is pressed down and released.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mouseenter and mouseleave: Occur when the mouse enters and leaves an element.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keydown and keyup: Occur when a keyboard key is pressed down and released.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submit: Occurs when a form is submitted.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change: Occurs when the value of an input element changes.</a:t>
            </a:r>
            <a:endParaRPr sz="1500">
              <a:highlight>
                <a:schemeClr val="lt1"/>
              </a:highlight>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8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29" name="Google Shape;1429;p18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Event Bubbling:</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Event bubbling is the default behavior in the DOM where an event triggered on an element will "bubble up" through its ancestors in the DOM tree. This means that when an event occurs on an inner element, it also triggers the same event on all of its parent elements.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example, if you have a nested structure of HTML elements like this: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430" name="Google Shape;1430;p189"/>
          <p:cNvPicPr preferRelativeResize="0"/>
          <p:nvPr/>
        </p:nvPicPr>
        <p:blipFill rotWithShape="1">
          <a:blip r:embed="rId3">
            <a:alphaModFix/>
          </a:blip>
          <a:srcRect b="0" l="0" r="0" t="0"/>
          <a:stretch/>
        </p:blipFill>
        <p:spPr>
          <a:xfrm>
            <a:off x="2282588" y="3178250"/>
            <a:ext cx="4067175" cy="9144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9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36" name="Google Shape;1436;p19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And you attach a click event listener to both the parent and child elements: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rPr lang="en">
                <a:solidFill>
                  <a:srgbClr val="374151"/>
                </a:solidFill>
                <a:highlight>
                  <a:schemeClr val="lt1"/>
                </a:highlight>
                <a:latin typeface="Roboto"/>
                <a:ea typeface="Roboto"/>
                <a:cs typeface="Roboto"/>
                <a:sym typeface="Roboto"/>
              </a:rPr>
              <a:t>If you click the "Click me" button, you'll see both "Child clicked" and "Parent clicked" logged to the console. This is because the click event bubbles up from the child element to the parent element.</a:t>
            </a:r>
            <a:endParaRPr sz="1500">
              <a:solidFill>
                <a:srgbClr val="374151"/>
              </a:solidFill>
              <a:highlight>
                <a:schemeClr val="lt1"/>
              </a:highlight>
              <a:latin typeface="Roboto"/>
              <a:ea typeface="Roboto"/>
              <a:cs typeface="Roboto"/>
              <a:sym typeface="Roboto"/>
            </a:endParaRPr>
          </a:p>
        </p:txBody>
      </p:sp>
      <p:pic>
        <p:nvPicPr>
          <p:cNvPr id="1437" name="Google Shape;1437;p190"/>
          <p:cNvPicPr preferRelativeResize="0"/>
          <p:nvPr/>
        </p:nvPicPr>
        <p:blipFill rotWithShape="1">
          <a:blip r:embed="rId3">
            <a:alphaModFix/>
          </a:blip>
          <a:srcRect b="0" l="0" r="0" t="0"/>
          <a:stretch/>
        </p:blipFill>
        <p:spPr>
          <a:xfrm>
            <a:off x="2300300" y="1620050"/>
            <a:ext cx="4085601" cy="2091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9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43" name="Google Shape;1443;p19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Event Delegation:</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Event delegation is a technique that takes advantage of event bubbling to simplify event handling, especially in cases where you have many similar elements to which you want to attach the same event listener. Instead of attaching an event listener to each individual element, you attach a single event listener to a common ancestor and then use conditional statements to determine which specific element triggered the event.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rPr lang="en" sz="1400">
                <a:solidFill>
                  <a:srgbClr val="374151"/>
                </a:solidFill>
                <a:highlight>
                  <a:schemeClr val="lt1"/>
                </a:highlight>
                <a:latin typeface="Roboto"/>
                <a:ea typeface="Roboto"/>
                <a:cs typeface="Roboto"/>
                <a:sym typeface="Roboto"/>
              </a:rPr>
              <a:t>Here's an example using event delegation:</a:t>
            </a:r>
            <a:endParaRPr sz="1500">
              <a:highlight>
                <a:schemeClr val="lt1"/>
              </a:highlight>
            </a:endParaRPr>
          </a:p>
        </p:txBody>
      </p:sp>
      <p:pic>
        <p:nvPicPr>
          <p:cNvPr id="1444" name="Google Shape;1444;p191"/>
          <p:cNvPicPr preferRelativeResize="0"/>
          <p:nvPr/>
        </p:nvPicPr>
        <p:blipFill rotWithShape="1">
          <a:blip r:embed="rId3">
            <a:alphaModFix/>
          </a:blip>
          <a:srcRect b="0" l="0" r="0" t="0"/>
          <a:stretch/>
        </p:blipFill>
        <p:spPr>
          <a:xfrm>
            <a:off x="4572000" y="3164500"/>
            <a:ext cx="1581200" cy="117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9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50" name="Google Shape;1450;p19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0"/>
              </a:spcAft>
              <a:buSzPts val="1300"/>
              <a:buNone/>
            </a:pPr>
            <a:r>
              <a:rPr lang="en">
                <a:solidFill>
                  <a:srgbClr val="374151"/>
                </a:solidFill>
                <a:highlight>
                  <a:schemeClr val="lt1"/>
                </a:highlight>
                <a:latin typeface="Roboto"/>
                <a:ea typeface="Roboto"/>
                <a:cs typeface="Roboto"/>
                <a:sym typeface="Roboto"/>
              </a:rPr>
              <a:t>In this example, a single event listener is attached to the </a:t>
            </a:r>
            <a:r>
              <a:rPr lang="en" sz="1050">
                <a:solidFill>
                  <a:srgbClr val="188038"/>
                </a:solidFill>
                <a:highlight>
                  <a:schemeClr val="lt1"/>
                </a:highlight>
                <a:latin typeface="Courier New"/>
                <a:ea typeface="Courier New"/>
                <a:cs typeface="Courier New"/>
                <a:sym typeface="Courier New"/>
              </a:rPr>
              <a:t>ul</a:t>
            </a:r>
            <a:r>
              <a:rPr lang="en">
                <a:solidFill>
                  <a:srgbClr val="374151"/>
                </a:solidFill>
                <a:highlight>
                  <a:schemeClr val="lt1"/>
                </a:highlight>
                <a:latin typeface="Roboto"/>
                <a:ea typeface="Roboto"/>
                <a:cs typeface="Roboto"/>
                <a:sym typeface="Roboto"/>
              </a:rPr>
              <a:t> element. When a </a:t>
            </a:r>
            <a:r>
              <a:rPr lang="en" sz="1050">
                <a:solidFill>
                  <a:srgbClr val="188038"/>
                </a:solidFill>
                <a:highlight>
                  <a:schemeClr val="lt1"/>
                </a:highlight>
                <a:latin typeface="Courier New"/>
                <a:ea typeface="Courier New"/>
                <a:cs typeface="Courier New"/>
                <a:sym typeface="Courier New"/>
              </a:rPr>
              <a:t>li</a:t>
            </a:r>
            <a:r>
              <a:rPr lang="en">
                <a:solidFill>
                  <a:srgbClr val="374151"/>
                </a:solidFill>
                <a:highlight>
                  <a:schemeClr val="lt1"/>
                </a:highlight>
                <a:latin typeface="Roboto"/>
                <a:ea typeface="Roboto"/>
                <a:cs typeface="Roboto"/>
                <a:sym typeface="Roboto"/>
              </a:rPr>
              <a:t> element is clicked, the event bubbles up to the </a:t>
            </a:r>
            <a:r>
              <a:rPr lang="en" sz="1050">
                <a:solidFill>
                  <a:srgbClr val="188038"/>
                </a:solidFill>
                <a:highlight>
                  <a:schemeClr val="lt1"/>
                </a:highlight>
                <a:latin typeface="Courier New"/>
                <a:ea typeface="Courier New"/>
                <a:cs typeface="Courier New"/>
                <a:sym typeface="Courier New"/>
              </a:rPr>
              <a:t>ul</a:t>
            </a:r>
            <a:r>
              <a:rPr lang="en">
                <a:solidFill>
                  <a:srgbClr val="374151"/>
                </a:solidFill>
                <a:highlight>
                  <a:schemeClr val="lt1"/>
                </a:highlight>
                <a:latin typeface="Roboto"/>
                <a:ea typeface="Roboto"/>
                <a:cs typeface="Roboto"/>
                <a:sym typeface="Roboto"/>
              </a:rPr>
              <a:t>, and the event handler checks if the clicked element has the </a:t>
            </a:r>
            <a:r>
              <a:rPr lang="en" sz="1050">
                <a:solidFill>
                  <a:srgbClr val="188038"/>
                </a:solidFill>
                <a:highlight>
                  <a:schemeClr val="lt1"/>
                </a:highlight>
                <a:latin typeface="Courier New"/>
                <a:ea typeface="Courier New"/>
                <a:cs typeface="Courier New"/>
                <a:sym typeface="Courier New"/>
              </a:rPr>
              <a:t>tagName</a:t>
            </a:r>
            <a:r>
              <a:rPr lang="en">
                <a:solidFill>
                  <a:srgbClr val="374151"/>
                </a:solidFill>
                <a:highlight>
                  <a:schemeClr val="lt1"/>
                </a:highlight>
                <a:latin typeface="Roboto"/>
                <a:ea typeface="Roboto"/>
                <a:cs typeface="Roboto"/>
                <a:sym typeface="Roboto"/>
              </a:rPr>
              <a:t> "LI." If it does, it logs the content of the clicked </a:t>
            </a:r>
            <a:r>
              <a:rPr lang="en" sz="1050">
                <a:solidFill>
                  <a:srgbClr val="188038"/>
                </a:solidFill>
                <a:highlight>
                  <a:schemeClr val="lt1"/>
                </a:highlight>
                <a:latin typeface="Courier New"/>
                <a:ea typeface="Courier New"/>
                <a:cs typeface="Courier New"/>
                <a:sym typeface="Courier New"/>
              </a:rPr>
              <a:t>li</a:t>
            </a:r>
            <a:r>
              <a:rPr lang="en">
                <a:solidFill>
                  <a:srgbClr val="374151"/>
                </a:solidFill>
                <a:highlight>
                  <a:schemeClr val="lt1"/>
                </a:highlight>
                <a:latin typeface="Roboto"/>
                <a:ea typeface="Roboto"/>
                <a:cs typeface="Roboto"/>
                <a:sym typeface="Roboto"/>
              </a:rPr>
              <a:t> element.</a:t>
            </a:r>
            <a:endParaRPr>
              <a:solidFill>
                <a:srgbClr val="374151"/>
              </a:solidFill>
              <a:highlight>
                <a:schemeClr val="lt1"/>
              </a:highlight>
              <a:latin typeface="Roboto"/>
              <a:ea typeface="Roboto"/>
              <a:cs typeface="Roboto"/>
              <a:sym typeface="Roboto"/>
            </a:endParaRPr>
          </a:p>
          <a:p>
            <a:pPr indent="0" lvl="0" marL="0" rtl="0" algn="just">
              <a:lnSpc>
                <a:spcPct val="95000"/>
              </a:lnSpc>
              <a:spcBef>
                <a:spcPts val="1200"/>
              </a:spcBef>
              <a:spcAft>
                <a:spcPts val="1200"/>
              </a:spcAft>
              <a:buSzPts val="1300"/>
              <a:buNone/>
            </a:pPr>
            <a:r>
              <a:t/>
            </a:r>
            <a:endParaRPr sz="1400">
              <a:highlight>
                <a:schemeClr val="lt1"/>
              </a:highlight>
            </a:endParaRPr>
          </a:p>
        </p:txBody>
      </p:sp>
      <p:pic>
        <p:nvPicPr>
          <p:cNvPr id="1451" name="Google Shape;1451;p192"/>
          <p:cNvPicPr preferRelativeResize="0"/>
          <p:nvPr/>
        </p:nvPicPr>
        <p:blipFill rotWithShape="1">
          <a:blip r:embed="rId3">
            <a:alphaModFix/>
          </a:blip>
          <a:srcRect b="0" l="0" r="0" t="0"/>
          <a:stretch/>
        </p:blipFill>
        <p:spPr>
          <a:xfrm>
            <a:off x="1212525" y="1309750"/>
            <a:ext cx="6288050" cy="19701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 (Exercise)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57" name="Google Shape;1457;p193"/>
          <p:cNvSpPr txBox="1"/>
          <p:nvPr>
            <p:ph idx="1" type="body"/>
          </p:nvPr>
        </p:nvSpPr>
        <p:spPr>
          <a:xfrm>
            <a:off x="157950" y="1282100"/>
            <a:ext cx="3501600" cy="31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Exercise: Creating a To-Do List with Adding and Removing Tasks</a:t>
            </a:r>
            <a:endParaRPr b="1" sz="15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In this exercise, you'll create a to-do list where users can add tasks and remove them.</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0"/>
              </a:spcBef>
              <a:spcAft>
                <a:spcPts val="0"/>
              </a:spcAft>
              <a:buSzPts val="1300"/>
              <a:buAutoNum type="arabicPeriod"/>
            </a:pPr>
            <a:r>
              <a:rPr lang="en" sz="1400">
                <a:solidFill>
                  <a:srgbClr val="374151"/>
                </a:solidFill>
                <a:highlight>
                  <a:schemeClr val="lt1"/>
                </a:highlight>
                <a:latin typeface="Roboto"/>
                <a:ea typeface="Roboto"/>
                <a:cs typeface="Roboto"/>
                <a:sym typeface="Roboto"/>
              </a:rPr>
              <a:t>Create an HTML file (</a:t>
            </a:r>
            <a:r>
              <a:rPr lang="en" sz="1150">
                <a:solidFill>
                  <a:srgbClr val="188038"/>
                </a:solidFill>
                <a:highlight>
                  <a:schemeClr val="lt1"/>
                </a:highlight>
                <a:latin typeface="Courier New"/>
                <a:ea typeface="Courier New"/>
                <a:cs typeface="Courier New"/>
                <a:sym typeface="Courier New"/>
              </a:rPr>
              <a:t>index.html</a:t>
            </a:r>
            <a:r>
              <a:rPr lang="en" sz="1400">
                <a:solidFill>
                  <a:srgbClr val="374151"/>
                </a:solidFill>
                <a:highlight>
                  <a:schemeClr val="lt1"/>
                </a:highlight>
                <a:latin typeface="Roboto"/>
                <a:ea typeface="Roboto"/>
                <a:cs typeface="Roboto"/>
                <a:sym typeface="Roboto"/>
              </a:rPr>
              <a:t>) with the given structure: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pic>
        <p:nvPicPr>
          <p:cNvPr id="1458" name="Google Shape;1458;p193"/>
          <p:cNvPicPr preferRelativeResize="0"/>
          <p:nvPr/>
        </p:nvPicPr>
        <p:blipFill rotWithShape="1">
          <a:blip r:embed="rId3">
            <a:alphaModFix/>
          </a:blip>
          <a:srcRect b="0" l="0" r="0" t="0"/>
          <a:stretch/>
        </p:blipFill>
        <p:spPr>
          <a:xfrm>
            <a:off x="3983250" y="1198325"/>
            <a:ext cx="5563950" cy="377929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g28ca492a597_8_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Working with the DOM (Exercise)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464" name="Google Shape;1464;g28ca492a597_8_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0"/>
              </a:spcBef>
              <a:spcAft>
                <a:spcPts val="0"/>
              </a:spcAft>
              <a:buClr>
                <a:srgbClr val="374151"/>
              </a:buClr>
              <a:buSzPts val="1300"/>
              <a:buAutoNum type="arabicPeriod" startAt="2"/>
            </a:pPr>
            <a:r>
              <a:rPr lang="en" sz="1400">
                <a:solidFill>
                  <a:srgbClr val="374151"/>
                </a:solidFill>
                <a:highlight>
                  <a:schemeClr val="lt1"/>
                </a:highlight>
                <a:latin typeface="Roboto"/>
                <a:ea typeface="Roboto"/>
                <a:cs typeface="Roboto"/>
                <a:sym typeface="Roboto"/>
              </a:rPr>
              <a:t>Create a JavaScript file (</a:t>
            </a:r>
            <a:r>
              <a:rPr lang="en" sz="1250">
                <a:solidFill>
                  <a:srgbClr val="374151"/>
                </a:solidFill>
                <a:highlight>
                  <a:schemeClr val="lt1"/>
                </a:highlight>
                <a:latin typeface="Courier New"/>
                <a:ea typeface="Courier New"/>
                <a:cs typeface="Courier New"/>
                <a:sym typeface="Courier New"/>
              </a:rPr>
              <a:t>script.js</a:t>
            </a:r>
            <a:r>
              <a:rPr lang="en" sz="1400">
                <a:solidFill>
                  <a:srgbClr val="374151"/>
                </a:solidFill>
                <a:highlight>
                  <a:schemeClr val="lt1"/>
                </a:highlight>
                <a:latin typeface="Roboto"/>
                <a:ea typeface="Roboto"/>
                <a:cs typeface="Roboto"/>
                <a:sym typeface="Roboto"/>
              </a:rPr>
              <a:t>) and link it to your HTML file. In this JavaScript file, write code to:</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Select the list element with the ID "todoList."a</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Select the input field with the ID "newTask."</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Select the button with the ID "addTask."</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Add an event listener to the "Add Task" button that creates a new list item with the text from the input field and appends it to the list.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Add an event listener to each list item to remove it when clicked.</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83f82bcd2d_0_2"/>
          <p:cNvSpPr txBox="1"/>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rgbClr val="1A1A1A"/>
                </a:solidFill>
                <a:latin typeface="Raleway"/>
                <a:ea typeface="Raleway"/>
                <a:cs typeface="Raleway"/>
                <a:sym typeface="Raleway"/>
              </a:rPr>
              <a:t>Course Evaluation</a:t>
            </a:r>
            <a:endParaRPr b="1" i="0" sz="42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4200"/>
              <a:buFont typeface="Arial"/>
              <a:buNone/>
            </a:pPr>
            <a:r>
              <a:t/>
            </a:r>
            <a:endParaRPr b="1" i="0" sz="4200" u="none" cap="none" strike="noStrike">
              <a:solidFill>
                <a:srgbClr val="1A1A1A"/>
              </a:solidFill>
              <a:latin typeface="Raleway"/>
              <a:ea typeface="Raleway"/>
              <a:cs typeface="Raleway"/>
              <a:sym typeface="Raleway"/>
            </a:endParaRPr>
          </a:p>
        </p:txBody>
      </p:sp>
      <p:sp>
        <p:nvSpPr>
          <p:cNvPr id="92" name="Google Shape;92;g283f82bcd2d_0_2"/>
          <p:cNvSpPr txBox="1"/>
          <p:nvPr/>
        </p:nvSpPr>
        <p:spPr>
          <a:xfrm>
            <a:off x="658000" y="2285050"/>
            <a:ext cx="8414400" cy="26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55 % </a:t>
            </a:r>
            <a:r>
              <a:rPr b="0" i="0" lang="en" sz="2600" u="none" cap="none" strike="noStrike">
                <a:solidFill>
                  <a:srgbClr val="1A1A1A"/>
                </a:solidFill>
                <a:latin typeface="Raleway"/>
                <a:ea typeface="Raleway"/>
                <a:cs typeface="Raleway"/>
                <a:sym typeface="Raleway"/>
              </a:rPr>
              <a:t>assignments from each topic and presentation</a:t>
            </a:r>
            <a:endParaRPr b="0"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15% </a:t>
            </a:r>
            <a:r>
              <a:rPr b="0" i="0" lang="en" sz="2600" u="none" cap="none" strike="noStrike">
                <a:solidFill>
                  <a:srgbClr val="1A1A1A"/>
                </a:solidFill>
                <a:latin typeface="Raleway"/>
                <a:ea typeface="Raleway"/>
                <a:cs typeface="Raleway"/>
                <a:sym typeface="Raleway"/>
              </a:rPr>
              <a:t>participation</a:t>
            </a:r>
            <a:r>
              <a:rPr b="1" i="0" lang="en" sz="2600" u="none" cap="none" strike="noStrike">
                <a:solidFill>
                  <a:srgbClr val="1A1A1A"/>
                </a:solidFill>
                <a:latin typeface="Raleway"/>
                <a:ea typeface="Raleway"/>
                <a:cs typeface="Raleway"/>
                <a:sym typeface="Raleway"/>
              </a:rPr>
              <a:t>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5% </a:t>
            </a:r>
            <a:r>
              <a:rPr b="0" i="0" lang="en" sz="2600" u="none" cap="none" strike="noStrike">
                <a:solidFill>
                  <a:srgbClr val="1A1A1A"/>
                </a:solidFill>
                <a:latin typeface="Raleway"/>
                <a:ea typeface="Raleway"/>
                <a:cs typeface="Raleway"/>
                <a:sym typeface="Raleway"/>
              </a:rPr>
              <a:t>attendance</a:t>
            </a:r>
            <a:endParaRPr b="0" i="0" sz="2600" u="none" cap="none" strike="noStrike">
              <a:solidFill>
                <a:srgbClr val="1A1A1A"/>
              </a:solidFill>
              <a:latin typeface="Raleway"/>
              <a:ea typeface="Raleway"/>
              <a:cs typeface="Raleway"/>
              <a:sym typeface="Raleway"/>
            </a:endParaRPr>
          </a:p>
          <a:p>
            <a:pPr indent="0" lvl="0" marL="0" marR="0" rtl="0" algn="l">
              <a:lnSpc>
                <a:spcPct val="9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25%</a:t>
            </a:r>
            <a:r>
              <a:rPr b="0" i="0" lang="en" sz="2600" u="none" cap="none" strike="noStrike">
                <a:solidFill>
                  <a:srgbClr val="1A1A1A"/>
                </a:solidFill>
                <a:latin typeface="Raleway"/>
                <a:ea typeface="Raleway"/>
                <a:cs typeface="Raleway"/>
                <a:sym typeface="Raleway"/>
              </a:rPr>
              <a:t> quizzes(5), mid(10), final(10)</a:t>
            </a:r>
            <a:br>
              <a:rPr b="1" i="0" lang="en" sz="1545" u="none" cap="none" strike="noStrike">
                <a:solidFill>
                  <a:srgbClr val="1A1A1A"/>
                </a:solidFill>
                <a:latin typeface="Raleway"/>
                <a:ea typeface="Raleway"/>
                <a:cs typeface="Raleway"/>
                <a:sym typeface="Raleway"/>
              </a:rPr>
            </a:br>
            <a:br>
              <a:rPr b="1" i="0" lang="en" sz="1545" u="none" cap="none" strike="noStrike">
                <a:solidFill>
                  <a:srgbClr val="1A1A1A"/>
                </a:solidFill>
                <a:latin typeface="Raleway"/>
                <a:ea typeface="Raleway"/>
                <a:cs typeface="Raleway"/>
                <a:sym typeface="Raleway"/>
              </a:rPr>
            </a:br>
            <a:r>
              <a:rPr b="1" i="0" lang="en" sz="1545" u="none" cap="none" strike="noStrike">
                <a:solidFill>
                  <a:srgbClr val="1A1A1A"/>
                </a:solidFill>
                <a:latin typeface="Raleway"/>
                <a:ea typeface="Raleway"/>
                <a:cs typeface="Raleway"/>
                <a:sym typeface="Raleway"/>
              </a:rPr>
              <a:t>Upon completion, students will receive a certificate of Accomplishment.</a:t>
            </a:r>
            <a:endParaRPr b="1" i="0" sz="1545" u="none" cap="none" strike="noStrike">
              <a:solidFill>
                <a:srgbClr val="1A1A1A"/>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206" name="Google Shape;206;p1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0"/>
              </a:spcAft>
              <a:buSzPts val="1300"/>
              <a:buNone/>
            </a:pPr>
            <a:r>
              <a:rPr b="1" lang="en" sz="1700">
                <a:solidFill>
                  <a:srgbClr val="000000"/>
                </a:solidFill>
                <a:highlight>
                  <a:schemeClr val="lt1"/>
                </a:highlight>
                <a:latin typeface="Roboto"/>
                <a:ea typeface="Roboto"/>
                <a:cs typeface="Roboto"/>
                <a:sym typeface="Roboto"/>
              </a:rPr>
              <a:t>Automatic Semicolon Insertion:</a:t>
            </a:r>
            <a:endParaRPr b="1" sz="1700">
              <a:solidFill>
                <a:srgbClr val="000000"/>
              </a:solidFill>
              <a:highlight>
                <a:schemeClr val="lt1"/>
              </a:highlight>
              <a:latin typeface="Roboto"/>
              <a:ea typeface="Roboto"/>
              <a:cs typeface="Roboto"/>
              <a:sym typeface="Roboto"/>
            </a:endParaRPr>
          </a:p>
          <a:p>
            <a:pPr indent="0" lvl="0" marL="0" rtl="0" algn="just">
              <a:lnSpc>
                <a:spcPct val="115000"/>
              </a:lnSpc>
              <a:spcBef>
                <a:spcPts val="1800"/>
              </a:spcBef>
              <a:spcAft>
                <a:spcPts val="0"/>
              </a:spcAft>
              <a:buSzPts val="1300"/>
              <a:buNone/>
            </a:pPr>
            <a:r>
              <a:rPr lang="en" sz="1400">
                <a:solidFill>
                  <a:srgbClr val="374151"/>
                </a:solidFill>
                <a:highlight>
                  <a:schemeClr val="lt1"/>
                </a:highlight>
                <a:latin typeface="Roboto"/>
                <a:ea typeface="Roboto"/>
                <a:cs typeface="Roboto"/>
                <a:sym typeface="Roboto"/>
              </a:rPr>
              <a:t>JavaScript's ASI automatically inserts semicolons at the end of lines that appear to be the end of a statement. However, relying solely on ASI can lead to unexpected results and bugs.</a:t>
            </a:r>
            <a:endParaRPr b="1" sz="190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1200"/>
              </a:spcAft>
              <a:buSzPts val="1300"/>
              <a:buNone/>
            </a:pPr>
            <a:r>
              <a:t/>
            </a:r>
            <a:endParaRPr>
              <a:highlight>
                <a:schemeClr val="lt1"/>
              </a:highlight>
            </a:endParaRPr>
          </a:p>
        </p:txBody>
      </p:sp>
      <p:pic>
        <p:nvPicPr>
          <p:cNvPr id="207" name="Google Shape;207;p14"/>
          <p:cNvPicPr preferRelativeResize="0"/>
          <p:nvPr/>
        </p:nvPicPr>
        <p:blipFill rotWithShape="1">
          <a:blip r:embed="rId3">
            <a:alphaModFix/>
          </a:blip>
          <a:srcRect b="0" l="0" r="0" t="0"/>
          <a:stretch/>
        </p:blipFill>
        <p:spPr>
          <a:xfrm>
            <a:off x="2018163" y="2642900"/>
            <a:ext cx="4676775" cy="1581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9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470" name="Google Shape;1470;p19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Asynchronous JavaScript refers to the practice of writing JavaScript code that can handle tasks without blocking the execution of other code.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In synchronous programming, each task is executed one after the other, and the program waits for each task to complete before moving on to the next one.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In contrast, asynchronous programming allows multiple tasks to be executed concurrently, making the program more responsive and efficient.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Asynchronous JavaScript is particularly valuable when dealing with tasks that involve waiting for external resources, such as data from a server or user input, as it allows your program to remain responsive and efficient during those waiting periods.</a:t>
            </a:r>
            <a:endParaRPr sz="1600">
              <a:solidFill>
                <a:srgbClr val="374151"/>
              </a:solidFill>
              <a:highlight>
                <a:schemeClr val="lt1"/>
              </a:highlight>
              <a:latin typeface="Roboto"/>
              <a:ea typeface="Roboto"/>
              <a:cs typeface="Roboto"/>
              <a:sym typeface="Robo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9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476" name="Google Shape;1476;p19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key concepts related to asynchronous JavaScript:</a:t>
            </a:r>
            <a:endParaRPr b="1" sz="15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12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Callbacks: A callback is a function that is passed as an argument to another function and is executed once that function completes its operation. </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Promises: A More Structured Approach.provides a clean way to handle success and error cases of asynchronous operations. </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Async/Await: Modern Asynchronous Syntax</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000000"/>
                </a:solidFill>
                <a:highlight>
                  <a:schemeClr val="lt1"/>
                </a:highlight>
                <a:latin typeface="Roboto"/>
                <a:ea typeface="Roboto"/>
                <a:cs typeface="Roboto"/>
                <a:sym typeface="Roboto"/>
              </a:rPr>
              <a:t>Event Loop: </a:t>
            </a:r>
            <a:r>
              <a:rPr lang="en" sz="1400">
                <a:solidFill>
                  <a:srgbClr val="374151"/>
                </a:solidFill>
                <a:highlight>
                  <a:schemeClr val="lt1"/>
                </a:highlight>
                <a:latin typeface="Roboto"/>
                <a:ea typeface="Roboto"/>
                <a:cs typeface="Roboto"/>
                <a:sym typeface="Roboto"/>
              </a:rPr>
              <a:t>checks the message queue for tasks that need to be executed.</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000000"/>
                </a:solidFill>
                <a:highlight>
                  <a:schemeClr val="lt1"/>
                </a:highlight>
                <a:latin typeface="Roboto"/>
                <a:ea typeface="Roboto"/>
                <a:cs typeface="Roboto"/>
                <a:sym typeface="Roboto"/>
              </a:rPr>
              <a:t>Non-Blocking I/O:</a:t>
            </a:r>
            <a:r>
              <a:rPr lang="en" sz="1400">
                <a:solidFill>
                  <a:srgbClr val="374151"/>
                </a:solidFill>
                <a:highlight>
                  <a:schemeClr val="lt1"/>
                </a:highlight>
                <a:latin typeface="Roboto"/>
                <a:ea typeface="Roboto"/>
                <a:cs typeface="Roboto"/>
                <a:sym typeface="Roboto"/>
              </a:rPr>
              <a:t>the program can continue executing other tasks while waiting for I/O operations to complete, improving overall efficiency.</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000000"/>
                </a:solidFill>
                <a:highlight>
                  <a:schemeClr val="lt1"/>
                </a:highlight>
                <a:latin typeface="Roboto"/>
                <a:ea typeface="Roboto"/>
                <a:cs typeface="Roboto"/>
                <a:sym typeface="Roboto"/>
              </a:rPr>
              <a:t>Concurrency</a:t>
            </a:r>
            <a:r>
              <a:rPr lang="en" sz="1400">
                <a:solidFill>
                  <a:srgbClr val="374151"/>
                </a:solidFill>
                <a:highlight>
                  <a:schemeClr val="lt1"/>
                </a:highlight>
                <a:latin typeface="Roboto"/>
                <a:ea typeface="Roboto"/>
                <a:cs typeface="Roboto"/>
                <a:sym typeface="Roboto"/>
              </a:rPr>
              <a:t>: Asynchronous code allows you to handle multiple tasks concurrently</a:t>
            </a:r>
            <a:endParaRPr sz="1400">
              <a:solidFill>
                <a:srgbClr val="374151"/>
              </a:solidFill>
              <a:highlight>
                <a:schemeClr val="lt1"/>
              </a:highlight>
              <a:latin typeface="Roboto"/>
              <a:ea typeface="Roboto"/>
              <a:cs typeface="Roboto"/>
              <a:sym typeface="Roboto"/>
            </a:endParaRPr>
          </a:p>
          <a:p>
            <a:pPr indent="-304800" lvl="0" marL="457200" rtl="0" algn="just">
              <a:lnSpc>
                <a:spcPct val="10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E</a:t>
            </a:r>
            <a:r>
              <a:rPr lang="en" sz="1400">
                <a:solidFill>
                  <a:srgbClr val="000000"/>
                </a:solidFill>
                <a:highlight>
                  <a:schemeClr val="lt1"/>
                </a:highlight>
                <a:latin typeface="Roboto"/>
                <a:ea typeface="Roboto"/>
                <a:cs typeface="Roboto"/>
                <a:sym typeface="Roboto"/>
              </a:rPr>
              <a:t>rror Handling</a:t>
            </a:r>
            <a:r>
              <a:rPr lang="en" sz="1400">
                <a:solidFill>
                  <a:srgbClr val="374151"/>
                </a:solidFill>
                <a:highlight>
                  <a:schemeClr val="lt1"/>
                </a:highlight>
                <a:latin typeface="Roboto"/>
                <a:ea typeface="Roboto"/>
                <a:cs typeface="Roboto"/>
                <a:sym typeface="Roboto"/>
              </a:rPr>
              <a:t>: Promises and </a:t>
            </a:r>
            <a:r>
              <a:rPr lang="en" sz="1150">
                <a:solidFill>
                  <a:srgbClr val="188038"/>
                </a:solidFill>
                <a:highlight>
                  <a:schemeClr val="lt1"/>
                </a:highlight>
                <a:latin typeface="Courier New"/>
                <a:ea typeface="Courier New"/>
                <a:cs typeface="Courier New"/>
                <a:sym typeface="Courier New"/>
              </a:rPr>
              <a:t>async/await</a:t>
            </a:r>
            <a:r>
              <a:rPr lang="en" sz="1400">
                <a:solidFill>
                  <a:srgbClr val="374151"/>
                </a:solidFill>
                <a:highlight>
                  <a:schemeClr val="lt1"/>
                </a:highlight>
                <a:latin typeface="Roboto"/>
                <a:ea typeface="Roboto"/>
                <a:cs typeface="Roboto"/>
                <a:sym typeface="Roboto"/>
              </a:rPr>
              <a:t> provide mechanisms for handling errors and propagating them to the appropriate error-handling code.</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9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482" name="Google Shape;1482;p19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00">
                <a:solidFill>
                  <a:srgbClr val="343541"/>
                </a:solidFill>
                <a:highlight>
                  <a:schemeClr val="lt1"/>
                </a:highlight>
                <a:latin typeface="Roboto"/>
                <a:ea typeface="Roboto"/>
                <a:cs typeface="Roboto"/>
                <a:sym typeface="Roboto"/>
              </a:rPr>
              <a:t>Callback functions</a:t>
            </a:r>
            <a:endParaRPr b="1" sz="15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Callback functions are a fundamental concept in JavaScript and asynchronous programming. They are functions that are passed as arguments to other functions and are executed after the completion of a specific task or event.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Callbacks are widely used to handle asynchronous operations, respond to user interactions, and structure code in a way that promotes modularity and reusability.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43541"/>
                </a:solidFill>
                <a:highlight>
                  <a:schemeClr val="lt1"/>
                </a:highlight>
                <a:latin typeface="Roboto"/>
                <a:ea typeface="Roboto"/>
                <a:cs typeface="Roboto"/>
                <a:sym typeface="Roboto"/>
              </a:rPr>
              <a:t>Callback functions </a:t>
            </a:r>
            <a:r>
              <a:rPr lang="en" sz="1400">
                <a:solidFill>
                  <a:srgbClr val="374151"/>
                </a:solidFill>
                <a:highlight>
                  <a:schemeClr val="lt1"/>
                </a:highlight>
                <a:latin typeface="Roboto"/>
                <a:ea typeface="Roboto"/>
                <a:cs typeface="Roboto"/>
                <a:sym typeface="Roboto"/>
              </a:rPr>
              <a:t>are powerful but they can also lead to callback hell (nested callbacks) in complex code. To address this, newer asynchronous patterns like Promises and </a:t>
            </a:r>
            <a:r>
              <a:rPr lang="en" sz="1150">
                <a:solidFill>
                  <a:srgbClr val="188038"/>
                </a:solidFill>
                <a:highlight>
                  <a:schemeClr val="lt1"/>
                </a:highlight>
                <a:latin typeface="Courier New"/>
                <a:ea typeface="Courier New"/>
                <a:cs typeface="Courier New"/>
                <a:sym typeface="Courier New"/>
              </a:rPr>
              <a:t>async/await</a:t>
            </a:r>
            <a:r>
              <a:rPr lang="en" sz="1400">
                <a:solidFill>
                  <a:srgbClr val="374151"/>
                </a:solidFill>
                <a:highlight>
                  <a:schemeClr val="lt1"/>
                </a:highlight>
                <a:latin typeface="Roboto"/>
                <a:ea typeface="Roboto"/>
                <a:cs typeface="Roboto"/>
                <a:sym typeface="Roboto"/>
              </a:rPr>
              <a:t> have been introduced in JavaScript to make asynchronous code more readable and maintainable.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500">
              <a:highlight>
                <a:schemeClr val="lt1"/>
              </a:highligh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9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488" name="Google Shape;1488;p19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key characteristics and uses of callback functions:</a:t>
            </a:r>
            <a:endParaRPr b="1" sz="15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Event Handling: Handling User Interactions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Asynchronous Operations: Reading Files, Making Network Requests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Modularity: Reusing Callback Functions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 Handling: Handling Errors in Asynchronous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9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494" name="Google Shape;1494;p19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Defining, Passing, and Executing Callbacks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Defining a Callback Function</a:t>
            </a:r>
            <a:endParaRPr sz="1400">
              <a:solidFill>
                <a:srgbClr val="374151"/>
              </a:solidFill>
              <a:highlight>
                <a:schemeClr val="lt1"/>
              </a:highlight>
              <a:latin typeface="Roboto"/>
              <a:ea typeface="Roboto"/>
              <a:cs typeface="Roboto"/>
              <a:sym typeface="Roboto"/>
            </a:endParaRPr>
          </a:p>
          <a:p>
            <a:pPr indent="45720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Callback functions are defined like regular JavaScript functions.</a:t>
            </a:r>
            <a:endParaRPr sz="1400">
              <a:solidFill>
                <a:srgbClr val="374151"/>
              </a:solidFill>
              <a:highlight>
                <a:schemeClr val="lt1"/>
              </a:highlight>
              <a:latin typeface="Roboto"/>
              <a:ea typeface="Roboto"/>
              <a:cs typeface="Roboto"/>
              <a:sym typeface="Roboto"/>
            </a:endParaRPr>
          </a:p>
          <a:p>
            <a:pPr indent="45720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45720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Passing a Callback Function</a:t>
            </a:r>
            <a:endParaRPr sz="1400">
              <a:solidFill>
                <a:srgbClr val="374151"/>
              </a:solidFill>
              <a:highlight>
                <a:schemeClr val="lt1"/>
              </a:highlight>
              <a:latin typeface="Roboto"/>
              <a:ea typeface="Roboto"/>
              <a:cs typeface="Roboto"/>
              <a:sym typeface="Roboto"/>
            </a:endParaRPr>
          </a:p>
          <a:p>
            <a:pPr indent="45720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Callbacks are passed as arguments to higher-order functions or event listeners.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pic>
        <p:nvPicPr>
          <p:cNvPr id="1495" name="Google Shape;1495;p198"/>
          <p:cNvPicPr preferRelativeResize="0"/>
          <p:nvPr/>
        </p:nvPicPr>
        <p:blipFill rotWithShape="1">
          <a:blip r:embed="rId3">
            <a:alphaModFix/>
          </a:blip>
          <a:srcRect b="0" l="0" r="0" t="0"/>
          <a:stretch/>
        </p:blipFill>
        <p:spPr>
          <a:xfrm>
            <a:off x="2798475" y="2104524"/>
            <a:ext cx="3547050" cy="799825"/>
          </a:xfrm>
          <a:prstGeom prst="rect">
            <a:avLst/>
          </a:prstGeom>
          <a:noFill/>
          <a:ln>
            <a:noFill/>
          </a:ln>
        </p:spPr>
      </p:pic>
      <p:pic>
        <p:nvPicPr>
          <p:cNvPr id="1496" name="Google Shape;1496;p198"/>
          <p:cNvPicPr preferRelativeResize="0"/>
          <p:nvPr/>
        </p:nvPicPr>
        <p:blipFill rotWithShape="1">
          <a:blip r:embed="rId4">
            <a:alphaModFix/>
          </a:blip>
          <a:srcRect b="0" l="0" r="0" t="0"/>
          <a:stretch/>
        </p:blipFill>
        <p:spPr>
          <a:xfrm>
            <a:off x="2977800" y="3353924"/>
            <a:ext cx="3547051" cy="8947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9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02" name="Google Shape;1502;p19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3. Execution of Callbacks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Callbacks are executed when a specific condition is met, such as the completion of an asynchronous operation or an event trigger.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03" name="Google Shape;1503;p199"/>
          <p:cNvPicPr preferRelativeResize="0"/>
          <p:nvPr/>
        </p:nvPicPr>
        <p:blipFill rotWithShape="1">
          <a:blip r:embed="rId3">
            <a:alphaModFix/>
          </a:blip>
          <a:srcRect b="0" l="0" r="0" t="0"/>
          <a:stretch/>
        </p:blipFill>
        <p:spPr>
          <a:xfrm>
            <a:off x="1357300" y="2235013"/>
            <a:ext cx="6429375" cy="21050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0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09" name="Google Shape;1509;p20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4. Handling Asynchronous Operations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Callbacks are commonly used to handle asynchronous operations like fetching data from a server.</a:t>
            </a:r>
            <a:endParaRPr/>
          </a:p>
        </p:txBody>
      </p:sp>
      <p:pic>
        <p:nvPicPr>
          <p:cNvPr id="1510" name="Google Shape;1510;p200"/>
          <p:cNvPicPr preferRelativeResize="0"/>
          <p:nvPr/>
        </p:nvPicPr>
        <p:blipFill rotWithShape="1">
          <a:blip r:embed="rId3">
            <a:alphaModFix/>
          </a:blip>
          <a:srcRect b="0" l="0" r="0" t="0"/>
          <a:stretch/>
        </p:blipFill>
        <p:spPr>
          <a:xfrm>
            <a:off x="1610725" y="2351950"/>
            <a:ext cx="5734050" cy="18669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01"/>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JavaScript(Exercise)</a:t>
            </a:r>
            <a:endParaRPr/>
          </a:p>
        </p:txBody>
      </p:sp>
      <p:sp>
        <p:nvSpPr>
          <p:cNvPr id="1516" name="Google Shape;1516;p201"/>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endParaRPr b="1"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each task, read the description, write the code to achieve the task using callback functions, and provide comments explaining your code.</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 1: Use Callback for Summation</a:t>
            </a:r>
            <a:r>
              <a:rPr lang="en" sz="1400">
                <a:solidFill>
                  <a:srgbClr val="374151"/>
                </a:solidFill>
                <a:highlight>
                  <a:schemeClr val="lt1"/>
                </a:highlight>
                <a:latin typeface="Roboto"/>
                <a:ea typeface="Roboto"/>
                <a:cs typeface="Roboto"/>
                <a:sym typeface="Roboto"/>
              </a:rPr>
              <a:t>: Create a function called </a:t>
            </a:r>
            <a:r>
              <a:rPr lang="en" sz="1250">
                <a:solidFill>
                  <a:srgbClr val="374151"/>
                </a:solidFill>
                <a:highlight>
                  <a:schemeClr val="lt1"/>
                </a:highlight>
                <a:latin typeface="Courier New"/>
                <a:ea typeface="Courier New"/>
                <a:cs typeface="Courier New"/>
                <a:sym typeface="Courier New"/>
              </a:rPr>
              <a:t>sum</a:t>
            </a:r>
            <a:r>
              <a:rPr lang="en" sz="1400">
                <a:solidFill>
                  <a:srgbClr val="374151"/>
                </a:solidFill>
                <a:highlight>
                  <a:schemeClr val="lt1"/>
                </a:highlight>
                <a:latin typeface="Roboto"/>
                <a:ea typeface="Roboto"/>
                <a:cs typeface="Roboto"/>
                <a:sym typeface="Roboto"/>
              </a:rPr>
              <a:t> that takes two numbers and a callback function as arguments. The </a:t>
            </a:r>
            <a:r>
              <a:rPr lang="en" sz="1250">
                <a:solidFill>
                  <a:srgbClr val="374151"/>
                </a:solidFill>
                <a:highlight>
                  <a:schemeClr val="lt1"/>
                </a:highlight>
                <a:latin typeface="Courier New"/>
                <a:ea typeface="Courier New"/>
                <a:cs typeface="Courier New"/>
                <a:sym typeface="Courier New"/>
              </a:rPr>
              <a:t>sum</a:t>
            </a:r>
            <a:r>
              <a:rPr lang="en" sz="1400">
                <a:solidFill>
                  <a:srgbClr val="374151"/>
                </a:solidFill>
                <a:highlight>
                  <a:schemeClr val="lt1"/>
                </a:highlight>
                <a:latin typeface="Roboto"/>
                <a:ea typeface="Roboto"/>
                <a:cs typeface="Roboto"/>
                <a:sym typeface="Roboto"/>
              </a:rPr>
              <a:t> function should calculate the sum of the two numbers and invoke the callback function with the result.</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 2: Callback for Validation</a:t>
            </a:r>
            <a:r>
              <a:rPr lang="en" sz="1400">
                <a:solidFill>
                  <a:srgbClr val="374151"/>
                </a:solidFill>
                <a:highlight>
                  <a:schemeClr val="lt1"/>
                </a:highlight>
                <a:latin typeface="Roboto"/>
                <a:ea typeface="Roboto"/>
                <a:cs typeface="Roboto"/>
                <a:sym typeface="Roboto"/>
              </a:rPr>
              <a:t>: Create a function called </a:t>
            </a:r>
            <a:r>
              <a:rPr lang="en" sz="1250">
                <a:solidFill>
                  <a:srgbClr val="374151"/>
                </a:solidFill>
                <a:highlight>
                  <a:schemeClr val="lt1"/>
                </a:highlight>
                <a:latin typeface="Courier New"/>
                <a:ea typeface="Courier New"/>
                <a:cs typeface="Courier New"/>
                <a:sym typeface="Courier New"/>
              </a:rPr>
              <a:t>validateEmail</a:t>
            </a:r>
            <a:r>
              <a:rPr lang="en" sz="1400">
                <a:solidFill>
                  <a:srgbClr val="374151"/>
                </a:solidFill>
                <a:highlight>
                  <a:schemeClr val="lt1"/>
                </a:highlight>
                <a:latin typeface="Roboto"/>
                <a:ea typeface="Roboto"/>
                <a:cs typeface="Roboto"/>
                <a:sym typeface="Roboto"/>
              </a:rPr>
              <a:t> that takes an email address and a callback function. The </a:t>
            </a:r>
            <a:r>
              <a:rPr lang="en" sz="1250">
                <a:solidFill>
                  <a:srgbClr val="374151"/>
                </a:solidFill>
                <a:highlight>
                  <a:schemeClr val="lt1"/>
                </a:highlight>
                <a:latin typeface="Courier New"/>
                <a:ea typeface="Courier New"/>
                <a:cs typeface="Courier New"/>
                <a:sym typeface="Courier New"/>
              </a:rPr>
              <a:t>validateEmail</a:t>
            </a:r>
            <a:r>
              <a:rPr lang="en" sz="1400">
                <a:solidFill>
                  <a:srgbClr val="374151"/>
                </a:solidFill>
                <a:highlight>
                  <a:schemeClr val="lt1"/>
                </a:highlight>
                <a:latin typeface="Roboto"/>
                <a:ea typeface="Roboto"/>
                <a:cs typeface="Roboto"/>
                <a:sym typeface="Roboto"/>
              </a:rPr>
              <a:t> function should check if the email address is valid (e.g., contains "@" and "."), and then invoke the callback function with a boolean indicating whether it's valid.</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20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22" name="Google Shape;1522;p20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700">
                <a:solidFill>
                  <a:srgbClr val="000000"/>
                </a:solidFill>
                <a:highlight>
                  <a:schemeClr val="lt1"/>
                </a:highlight>
                <a:latin typeface="Roboto"/>
                <a:ea typeface="Roboto"/>
                <a:cs typeface="Roboto"/>
                <a:sym typeface="Roboto"/>
              </a:rPr>
              <a:t>Promises</a:t>
            </a:r>
            <a:endParaRPr b="1" sz="1900">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rPr lang="en" sz="1400">
                <a:solidFill>
                  <a:srgbClr val="374151"/>
                </a:solidFill>
                <a:highlight>
                  <a:schemeClr val="lt1"/>
                </a:highlight>
                <a:latin typeface="Roboto"/>
                <a:ea typeface="Roboto"/>
                <a:cs typeface="Roboto"/>
                <a:sym typeface="Roboto"/>
              </a:rPr>
              <a:t>Promises are a powerful feature in JavaScript for managing asynchronous operations. They provide a more structured and readable way to work with asynchronous code compared to traditional callback functions. Promises can be used to create, chain, and handle errors in asynchronous tasks.</a:t>
            </a:r>
            <a:endParaRPr sz="1400">
              <a:solidFill>
                <a:srgbClr val="000000"/>
              </a:solidFill>
              <a:highlight>
                <a:schemeClr val="lt1"/>
              </a:highlight>
              <a:latin typeface="Roboto"/>
              <a:ea typeface="Roboto"/>
              <a:cs typeface="Roboto"/>
              <a:sym typeface="Roboto"/>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0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28" name="Google Shape;1528;p20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Creating a Promise</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 Promise is created using the </a:t>
            </a:r>
            <a:r>
              <a:rPr lang="en" sz="1250">
                <a:solidFill>
                  <a:srgbClr val="374151"/>
                </a:solidFill>
                <a:highlight>
                  <a:schemeClr val="lt1"/>
                </a:highlight>
                <a:latin typeface="Courier New"/>
                <a:ea typeface="Courier New"/>
                <a:cs typeface="Courier New"/>
                <a:sym typeface="Courier New"/>
              </a:rPr>
              <a:t>Promise</a:t>
            </a:r>
            <a:r>
              <a:rPr lang="en" sz="1400">
                <a:solidFill>
                  <a:srgbClr val="374151"/>
                </a:solidFill>
                <a:highlight>
                  <a:schemeClr val="lt1"/>
                </a:highlight>
                <a:latin typeface="Roboto"/>
                <a:ea typeface="Roboto"/>
                <a:cs typeface="Roboto"/>
                <a:sym typeface="Roboto"/>
              </a:rPr>
              <a:t> constructor, which takes a single argument: an executor function.</a:t>
            </a:r>
            <a:endParaRPr sz="1500">
              <a:highlight>
                <a:schemeClr val="lt1"/>
              </a:highlight>
            </a:endParaRPr>
          </a:p>
        </p:txBody>
      </p:sp>
      <p:pic>
        <p:nvPicPr>
          <p:cNvPr id="1529" name="Google Shape;1529;p203"/>
          <p:cNvPicPr preferRelativeResize="0"/>
          <p:nvPr/>
        </p:nvPicPr>
        <p:blipFill rotWithShape="1">
          <a:blip r:embed="rId3">
            <a:alphaModFix/>
          </a:blip>
          <a:srcRect b="0" l="0" r="0" t="0"/>
          <a:stretch/>
        </p:blipFill>
        <p:spPr>
          <a:xfrm>
            <a:off x="1904100" y="2210700"/>
            <a:ext cx="5201100" cy="212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213" name="Google Shape;213;p1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33333"/>
              </a:lnSpc>
              <a:spcBef>
                <a:spcPts val="1800"/>
              </a:spcBef>
              <a:spcAft>
                <a:spcPts val="0"/>
              </a:spcAft>
              <a:buSzPts val="1300"/>
              <a:buNone/>
            </a:pPr>
            <a:r>
              <a:rPr b="1" lang="en" sz="1700">
                <a:solidFill>
                  <a:srgbClr val="000000"/>
                </a:solidFill>
                <a:highlight>
                  <a:schemeClr val="lt1"/>
                </a:highlight>
                <a:latin typeface="Roboto"/>
                <a:ea typeface="Roboto"/>
                <a:cs typeface="Roboto"/>
                <a:sym typeface="Roboto"/>
              </a:rPr>
              <a:t>Cases Where ASI Can Lead to Errors:</a:t>
            </a:r>
            <a:endParaRPr b="1" sz="17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Here, the </a:t>
            </a:r>
            <a:r>
              <a:rPr lang="en" sz="1150">
                <a:solidFill>
                  <a:srgbClr val="188038"/>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is followed by a newline, and ASI inserts a semicolon after </a:t>
            </a:r>
            <a:r>
              <a:rPr lang="en" sz="1150">
                <a:solidFill>
                  <a:srgbClr val="188038"/>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resulting in the return of </a:t>
            </a:r>
            <a:r>
              <a:rPr lang="en" sz="1150">
                <a:solidFill>
                  <a:srgbClr val="188038"/>
                </a:solidFill>
                <a:highlight>
                  <a:schemeClr val="lt1"/>
                </a:highlight>
                <a:latin typeface="Courier New"/>
                <a:ea typeface="Courier New"/>
                <a:cs typeface="Courier New"/>
                <a:sym typeface="Courier New"/>
              </a:rPr>
              <a:t>undefined</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To avoid these issues, it's recommended to use semicolons consistently:</a:t>
            </a:r>
            <a:endParaRPr sz="1400">
              <a:solidFill>
                <a:srgbClr val="374151"/>
              </a:solidFill>
              <a:highlight>
                <a:schemeClr val="lt1"/>
              </a:highlight>
              <a:latin typeface="Roboto"/>
              <a:ea typeface="Roboto"/>
              <a:cs typeface="Roboto"/>
              <a:sym typeface="Roboto"/>
            </a:endParaRPr>
          </a:p>
        </p:txBody>
      </p:sp>
      <p:pic>
        <p:nvPicPr>
          <p:cNvPr id="214" name="Google Shape;214;p15"/>
          <p:cNvPicPr preferRelativeResize="0"/>
          <p:nvPr/>
        </p:nvPicPr>
        <p:blipFill rotWithShape="1">
          <a:blip r:embed="rId3">
            <a:alphaModFix/>
          </a:blip>
          <a:srcRect b="0" l="0" r="0" t="0"/>
          <a:stretch/>
        </p:blipFill>
        <p:spPr>
          <a:xfrm>
            <a:off x="1964600" y="2395850"/>
            <a:ext cx="3236425" cy="10196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0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35" name="Google Shape;1535;p20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Chaining Promises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Promises can be chained together to perform a sequence of asynchronous tasks.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36" name="Google Shape;1536;p204"/>
          <p:cNvPicPr preferRelativeResize="0"/>
          <p:nvPr/>
        </p:nvPicPr>
        <p:blipFill rotWithShape="1">
          <a:blip r:embed="rId3">
            <a:alphaModFix/>
          </a:blip>
          <a:srcRect b="0" l="0" r="0" t="0"/>
          <a:stretch/>
        </p:blipFill>
        <p:spPr>
          <a:xfrm>
            <a:off x="2273275" y="1969850"/>
            <a:ext cx="3924149" cy="22180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0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42" name="Google Shape;1542;p20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Error Handling with Promises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method can be used to handle errors in the Promise chain.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43" name="Google Shape;1543;p205"/>
          <p:cNvPicPr preferRelativeResize="0"/>
          <p:nvPr/>
        </p:nvPicPr>
        <p:blipFill rotWithShape="1">
          <a:blip r:embed="rId3">
            <a:alphaModFix/>
          </a:blip>
          <a:srcRect b="0" l="0" r="0" t="0"/>
          <a:stretch/>
        </p:blipFill>
        <p:spPr>
          <a:xfrm>
            <a:off x="2846375" y="1929600"/>
            <a:ext cx="2724150" cy="20383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0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49" name="Google Shape;1549;p20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500">
                <a:highlight>
                  <a:schemeClr val="lt1"/>
                </a:highlight>
              </a:rPr>
              <a:t>E</a:t>
            </a:r>
            <a:r>
              <a:rPr b="1" lang="en" sz="1400">
                <a:solidFill>
                  <a:srgbClr val="374151"/>
                </a:solidFill>
                <a:highlight>
                  <a:schemeClr val="lt1"/>
                </a:highlight>
                <a:latin typeface="Roboto"/>
                <a:ea typeface="Roboto"/>
                <a:cs typeface="Roboto"/>
                <a:sym typeface="Roboto"/>
              </a:rPr>
              <a:t>xample: Fetching Data with Promises</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Demonstrate an example of fetching data using the </a:t>
            </a:r>
            <a:r>
              <a:rPr lang="en" sz="1250">
                <a:solidFill>
                  <a:srgbClr val="374151"/>
                </a:solidFill>
                <a:highlight>
                  <a:schemeClr val="lt1"/>
                </a:highlight>
                <a:latin typeface="Courier New"/>
                <a:ea typeface="Courier New"/>
                <a:cs typeface="Courier New"/>
                <a:sym typeface="Courier New"/>
              </a:rPr>
              <a:t>fetch</a:t>
            </a:r>
            <a:r>
              <a:rPr lang="en" sz="1400">
                <a:solidFill>
                  <a:srgbClr val="374151"/>
                </a:solidFill>
                <a:highlight>
                  <a:schemeClr val="lt1"/>
                </a:highlight>
                <a:latin typeface="Roboto"/>
                <a:ea typeface="Roboto"/>
                <a:cs typeface="Roboto"/>
                <a:sym typeface="Roboto"/>
              </a:rPr>
              <a:t> API with Promises.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550" name="Google Shape;1550;p206"/>
          <p:cNvPicPr preferRelativeResize="0"/>
          <p:nvPr/>
        </p:nvPicPr>
        <p:blipFill rotWithShape="1">
          <a:blip r:embed="rId3">
            <a:alphaModFix/>
          </a:blip>
          <a:srcRect b="0" l="0" r="0" t="0"/>
          <a:stretch/>
        </p:blipFill>
        <p:spPr>
          <a:xfrm>
            <a:off x="2448400" y="2159350"/>
            <a:ext cx="3358550" cy="20864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20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56" name="Google Shape;1556;p20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500">
                <a:solidFill>
                  <a:srgbClr val="000000"/>
                </a:solidFill>
                <a:latin typeface="Arial"/>
                <a:ea typeface="Arial"/>
                <a:cs typeface="Arial"/>
                <a:sym typeface="Arial"/>
              </a:rPr>
              <a:t> Fetch API(Application Programming Interface) for making HTTP requests</a:t>
            </a:r>
            <a:endParaRPr b="1"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b="1" sz="1500">
              <a:solidFill>
                <a:srgbClr val="000000"/>
              </a:solidFill>
              <a:latin typeface="Arial"/>
              <a:ea typeface="Arial"/>
              <a:cs typeface="Arial"/>
              <a:sym typeface="Arial"/>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Fetch API is a modern JavaScript interface for making HTTP requests to servers or APIs. It provides a more powerful and flexible w</a:t>
            </a:r>
            <a:r>
              <a:rPr lang="en" sz="1800">
                <a:solidFill>
                  <a:srgbClr val="374151"/>
                </a:solidFill>
                <a:highlight>
                  <a:schemeClr val="lt1"/>
                </a:highlight>
                <a:latin typeface="Roboto"/>
                <a:ea typeface="Roboto"/>
                <a:cs typeface="Roboto"/>
                <a:sym typeface="Roboto"/>
              </a:rPr>
              <a:t>a</a:t>
            </a:r>
            <a:r>
              <a:rPr lang="en" sz="1400">
                <a:solidFill>
                  <a:srgbClr val="374151"/>
                </a:solidFill>
                <a:highlight>
                  <a:schemeClr val="lt1"/>
                </a:highlight>
                <a:latin typeface="Roboto"/>
                <a:ea typeface="Roboto"/>
                <a:cs typeface="Roboto"/>
                <a:sym typeface="Roboto"/>
              </a:rPr>
              <a:t>y to work with network requests compared to older techniques like XMLHttpRequest. The Fetch API is designed around Promises, making it easier to work with asynchronous operations and handle responses.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20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62" name="Google Shape;1562;p20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Basic Fetch Syntax</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Fetching data with the Fetch API involves a simple and intuitive syntax.</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63" name="Google Shape;1563;p208"/>
          <p:cNvPicPr preferRelativeResize="0"/>
          <p:nvPr/>
        </p:nvPicPr>
        <p:blipFill rotWithShape="1">
          <a:blip r:embed="rId3">
            <a:alphaModFix/>
          </a:blip>
          <a:srcRect b="0" l="0" r="0" t="0"/>
          <a:stretch/>
        </p:blipFill>
        <p:spPr>
          <a:xfrm>
            <a:off x="2759275" y="2023850"/>
            <a:ext cx="3629025" cy="20383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0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69" name="Google Shape;1569;p20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Handling the Response</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fetch</a:t>
            </a:r>
            <a:r>
              <a:rPr lang="en" sz="1400">
                <a:solidFill>
                  <a:srgbClr val="374151"/>
                </a:solidFill>
                <a:highlight>
                  <a:schemeClr val="lt1"/>
                </a:highlight>
                <a:latin typeface="Roboto"/>
                <a:ea typeface="Roboto"/>
                <a:cs typeface="Roboto"/>
                <a:sym typeface="Roboto"/>
              </a:rPr>
              <a:t> function returns a Promise that resolves to a Response object.</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check the response status and handle it accordingly.</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570" name="Google Shape;1570;p209"/>
          <p:cNvPicPr preferRelativeResize="0"/>
          <p:nvPr/>
        </p:nvPicPr>
        <p:blipFill rotWithShape="1">
          <a:blip r:embed="rId3">
            <a:alphaModFix/>
          </a:blip>
          <a:srcRect b="0" l="0" r="0" t="0"/>
          <a:stretch/>
        </p:blipFill>
        <p:spPr>
          <a:xfrm>
            <a:off x="2434925" y="2163150"/>
            <a:ext cx="4112550" cy="21769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1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76" name="Google Shape;1576;p21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HTTP Methods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Fetch supports various HTTP methods, such as GET, POST, PUT, and DELETE, by specifying the </a:t>
            </a:r>
            <a:r>
              <a:rPr lang="en" sz="1250">
                <a:solidFill>
                  <a:srgbClr val="374151"/>
                </a:solidFill>
                <a:highlight>
                  <a:schemeClr val="lt1"/>
                </a:highlight>
                <a:latin typeface="Courier New"/>
                <a:ea typeface="Courier New"/>
                <a:cs typeface="Courier New"/>
                <a:sym typeface="Courier New"/>
              </a:rPr>
              <a:t>method</a:t>
            </a:r>
            <a:r>
              <a:rPr lang="en" sz="1400">
                <a:solidFill>
                  <a:srgbClr val="374151"/>
                </a:solidFill>
                <a:highlight>
                  <a:schemeClr val="lt1"/>
                </a:highlight>
                <a:latin typeface="Roboto"/>
                <a:ea typeface="Roboto"/>
                <a:cs typeface="Roboto"/>
                <a:sym typeface="Roboto"/>
              </a:rPr>
              <a:t> option.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b="1" sz="1500">
              <a:highlight>
                <a:schemeClr val="lt1"/>
              </a:highlight>
            </a:endParaRPr>
          </a:p>
        </p:txBody>
      </p:sp>
      <p:pic>
        <p:nvPicPr>
          <p:cNvPr id="1577" name="Google Shape;1577;p210"/>
          <p:cNvPicPr preferRelativeResize="0"/>
          <p:nvPr/>
        </p:nvPicPr>
        <p:blipFill rotWithShape="1">
          <a:blip r:embed="rId3">
            <a:alphaModFix/>
          </a:blip>
          <a:srcRect b="0" l="0" r="0" t="0"/>
          <a:stretch/>
        </p:blipFill>
        <p:spPr>
          <a:xfrm>
            <a:off x="2397325" y="2194950"/>
            <a:ext cx="4352925" cy="20193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1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83" name="Google Shape;1583;p21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Headers and Options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set headers, pass options, and handle various types of content (e.g., JSON, form data) with the Fetch API.</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84" name="Google Shape;1584;p211"/>
          <p:cNvPicPr preferRelativeResize="0"/>
          <p:nvPr/>
        </p:nvPicPr>
        <p:blipFill rotWithShape="1">
          <a:blip r:embed="rId3">
            <a:alphaModFix/>
          </a:blip>
          <a:srcRect b="0" l="0" r="0" t="0"/>
          <a:stretch/>
        </p:blipFill>
        <p:spPr>
          <a:xfrm>
            <a:off x="2224075" y="2247500"/>
            <a:ext cx="4695825" cy="17526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1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90" name="Google Shape;1590;p21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700">
                <a:solidFill>
                  <a:srgbClr val="000000"/>
                </a:solidFill>
                <a:latin typeface="Roboto"/>
                <a:ea typeface="Roboto"/>
                <a:cs typeface="Roboto"/>
                <a:sym typeface="Roboto"/>
              </a:rPr>
              <a:t>Async/await syntax</a:t>
            </a:r>
            <a:endParaRPr>
              <a:solidFill>
                <a:srgbClr val="000000"/>
              </a:solidFill>
              <a:highlight>
                <a:schemeClr val="lt1"/>
              </a:highlight>
              <a:latin typeface="Arial"/>
              <a:ea typeface="Arial"/>
              <a:cs typeface="Arial"/>
              <a:sym typeface="Arial"/>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async/await</a:t>
            </a:r>
            <a:r>
              <a:rPr lang="en" sz="1400">
                <a:solidFill>
                  <a:srgbClr val="374151"/>
                </a:solidFill>
                <a:highlight>
                  <a:schemeClr val="lt1"/>
                </a:highlight>
                <a:latin typeface="Roboto"/>
                <a:ea typeface="Roboto"/>
                <a:cs typeface="Roboto"/>
                <a:sym typeface="Roboto"/>
              </a:rPr>
              <a:t> syntax is a feature introduced in JavaScript (ES2017) for handling asynchronous code in a more synchronous and readable manner. It allows you to write asynchronous code that looks similar to synchronous code, making it easier to work with promises and asynchronous operations.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Declaring an </a:t>
            </a:r>
            <a:r>
              <a:rPr b="1" lang="en" sz="1250">
                <a:solidFill>
                  <a:srgbClr val="374151"/>
                </a:solidFill>
                <a:highlight>
                  <a:schemeClr val="lt1"/>
                </a:highlight>
                <a:latin typeface="Courier New"/>
                <a:ea typeface="Courier New"/>
                <a:cs typeface="Courier New"/>
                <a:sym typeface="Courier New"/>
              </a:rPr>
              <a:t>async</a:t>
            </a:r>
            <a:r>
              <a:rPr b="1" lang="en" sz="1400">
                <a:solidFill>
                  <a:srgbClr val="374151"/>
                </a:solidFill>
                <a:highlight>
                  <a:schemeClr val="lt1"/>
                </a:highlight>
                <a:latin typeface="Roboto"/>
                <a:ea typeface="Roboto"/>
                <a:cs typeface="Roboto"/>
                <a:sym typeface="Roboto"/>
              </a:rPr>
              <a:t> Function</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To use </a:t>
            </a:r>
            <a:r>
              <a:rPr lang="en" sz="1250">
                <a:solidFill>
                  <a:srgbClr val="374151"/>
                </a:solidFill>
                <a:highlight>
                  <a:schemeClr val="lt1"/>
                </a:highlight>
                <a:latin typeface="Courier New"/>
                <a:ea typeface="Courier New"/>
                <a:cs typeface="Courier New"/>
                <a:sym typeface="Courier New"/>
              </a:rPr>
              <a:t>await</a:t>
            </a:r>
            <a:r>
              <a:rPr lang="en" sz="1400">
                <a:solidFill>
                  <a:srgbClr val="374151"/>
                </a:solidFill>
                <a:highlight>
                  <a:schemeClr val="lt1"/>
                </a:highlight>
                <a:latin typeface="Roboto"/>
                <a:ea typeface="Roboto"/>
                <a:cs typeface="Roboto"/>
                <a:sym typeface="Roboto"/>
              </a:rPr>
              <a:t>, you declare a function as </a:t>
            </a:r>
            <a:r>
              <a:rPr lang="en" sz="1250">
                <a:solidFill>
                  <a:srgbClr val="374151"/>
                </a:solidFill>
                <a:highlight>
                  <a:schemeClr val="lt1"/>
                </a:highlight>
                <a:latin typeface="Courier New"/>
                <a:ea typeface="Courier New"/>
                <a:cs typeface="Courier New"/>
                <a:sym typeface="Courier New"/>
              </a:rPr>
              <a:t>async</a:t>
            </a:r>
            <a:r>
              <a:rPr lang="en" sz="1400">
                <a:solidFill>
                  <a:srgbClr val="374151"/>
                </a:solidFill>
                <a:highlight>
                  <a:schemeClr val="lt1"/>
                </a:highlight>
                <a:latin typeface="Roboto"/>
                <a:ea typeface="Roboto"/>
                <a:cs typeface="Roboto"/>
                <a:sym typeface="Roboto"/>
              </a:rPr>
              <a:t>. This signifies that the function contains asynchronous code.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200">
              <a:solidFill>
                <a:srgbClr val="374151"/>
              </a:solidFill>
              <a:highlight>
                <a:srgbClr val="F7F7F8"/>
              </a:highlight>
              <a:latin typeface="Roboto"/>
              <a:ea typeface="Roboto"/>
              <a:cs typeface="Roboto"/>
              <a:sym typeface="Roboto"/>
            </a:endParaRPr>
          </a:p>
        </p:txBody>
      </p:sp>
      <p:pic>
        <p:nvPicPr>
          <p:cNvPr id="1591" name="Google Shape;1591;p212"/>
          <p:cNvPicPr preferRelativeResize="0"/>
          <p:nvPr/>
        </p:nvPicPr>
        <p:blipFill rotWithShape="1">
          <a:blip r:embed="rId3">
            <a:alphaModFix/>
          </a:blip>
          <a:srcRect b="0" l="0" r="0" t="0"/>
          <a:stretch/>
        </p:blipFill>
        <p:spPr>
          <a:xfrm>
            <a:off x="3359813" y="3371113"/>
            <a:ext cx="3286125" cy="8477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21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597" name="Google Shape;1597;p21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Using </a:t>
            </a:r>
            <a:r>
              <a:rPr b="1" lang="en" sz="1250">
                <a:solidFill>
                  <a:srgbClr val="374151"/>
                </a:solidFill>
                <a:highlight>
                  <a:schemeClr val="lt1"/>
                </a:highlight>
                <a:latin typeface="Courier New"/>
                <a:ea typeface="Courier New"/>
                <a:cs typeface="Courier New"/>
                <a:sym typeface="Courier New"/>
              </a:rPr>
              <a:t>await</a:t>
            </a:r>
            <a:r>
              <a:rPr b="1" lang="en" sz="1400">
                <a:solidFill>
                  <a:srgbClr val="374151"/>
                </a:solidFill>
                <a:highlight>
                  <a:schemeClr val="lt1"/>
                </a:highlight>
                <a:latin typeface="Roboto"/>
                <a:ea typeface="Roboto"/>
                <a:cs typeface="Roboto"/>
                <a:sym typeface="Roboto"/>
              </a:rPr>
              <a:t> to Wait for Promises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Inside an </a:t>
            </a:r>
            <a:r>
              <a:rPr lang="en" sz="1250">
                <a:solidFill>
                  <a:srgbClr val="374151"/>
                </a:solidFill>
                <a:highlight>
                  <a:schemeClr val="lt1"/>
                </a:highlight>
                <a:latin typeface="Courier New"/>
                <a:ea typeface="Courier New"/>
                <a:cs typeface="Courier New"/>
                <a:sym typeface="Courier New"/>
              </a:rPr>
              <a:t>async</a:t>
            </a:r>
            <a:r>
              <a:rPr lang="en" sz="1400">
                <a:solidFill>
                  <a:srgbClr val="374151"/>
                </a:solidFill>
                <a:highlight>
                  <a:schemeClr val="lt1"/>
                </a:highlight>
                <a:latin typeface="Roboto"/>
                <a:ea typeface="Roboto"/>
                <a:cs typeface="Roboto"/>
                <a:sym typeface="Roboto"/>
              </a:rPr>
              <a:t> function, you can use the </a:t>
            </a:r>
            <a:r>
              <a:rPr lang="en" sz="1250">
                <a:solidFill>
                  <a:srgbClr val="374151"/>
                </a:solidFill>
                <a:highlight>
                  <a:schemeClr val="lt1"/>
                </a:highlight>
                <a:latin typeface="Courier New"/>
                <a:ea typeface="Courier New"/>
                <a:cs typeface="Courier New"/>
                <a:sym typeface="Courier New"/>
              </a:rPr>
              <a:t>await</a:t>
            </a:r>
            <a:r>
              <a:rPr lang="en" sz="1400">
                <a:solidFill>
                  <a:srgbClr val="374151"/>
                </a:solidFill>
                <a:highlight>
                  <a:schemeClr val="lt1"/>
                </a:highlight>
                <a:latin typeface="Roboto"/>
                <a:ea typeface="Roboto"/>
                <a:cs typeface="Roboto"/>
                <a:sym typeface="Roboto"/>
              </a:rPr>
              <a:t> keyword to pause the function's execution until a Promise is resolved.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598" name="Google Shape;1598;p213"/>
          <p:cNvPicPr preferRelativeResize="0"/>
          <p:nvPr/>
        </p:nvPicPr>
        <p:blipFill rotWithShape="1">
          <a:blip r:embed="rId3">
            <a:alphaModFix/>
          </a:blip>
          <a:srcRect b="0" l="0" r="0" t="0"/>
          <a:stretch/>
        </p:blipFill>
        <p:spPr>
          <a:xfrm>
            <a:off x="2278275" y="2386613"/>
            <a:ext cx="4591050" cy="1285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220" name="Google Shape;220;p1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500">
                <a:solidFill>
                  <a:srgbClr val="343541"/>
                </a:solidFill>
                <a:highlight>
                  <a:schemeClr val="lt1"/>
                </a:highlight>
                <a:latin typeface="Roboto"/>
                <a:ea typeface="Roboto"/>
                <a:cs typeface="Roboto"/>
                <a:sym typeface="Roboto"/>
              </a:rPr>
              <a:t>Comments and their types</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Comments in programming serve as explanatory notes within the code that are ignored by the compiler or interpreter. They provide context, explanations, and documentation for developers.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 In JavaScript, there are two main types of comments: </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1. Single-Line Comments: </a:t>
            </a:r>
            <a:r>
              <a:rPr lang="en" sz="1400">
                <a:solidFill>
                  <a:srgbClr val="374151"/>
                </a:solidFill>
                <a:highlight>
                  <a:schemeClr val="lt1"/>
                </a:highlight>
                <a:latin typeface="Roboto"/>
                <a:ea typeface="Roboto"/>
                <a:cs typeface="Roboto"/>
                <a:sym typeface="Roboto"/>
              </a:rPr>
              <a:t>Single-line comments are used for adding comments on a single line of code. They start with </a:t>
            </a:r>
            <a:r>
              <a:rPr lang="en" sz="1400">
                <a:solidFill>
                  <a:srgbClr val="188038"/>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and continue until the end of the line.</a:t>
            </a:r>
            <a:endParaRPr sz="1400">
              <a:solidFill>
                <a:srgbClr val="374151"/>
              </a:solidFill>
              <a:highlight>
                <a:schemeClr val="lt1"/>
              </a:highlight>
              <a:latin typeface="Roboto"/>
              <a:ea typeface="Roboto"/>
              <a:cs typeface="Roboto"/>
              <a:sym typeface="Roboto"/>
            </a:endParaRPr>
          </a:p>
          <a:p>
            <a:pPr indent="0" lvl="0" marL="0" rtl="0" algn="just">
              <a:lnSpc>
                <a:spcPct val="133333"/>
              </a:lnSpc>
              <a:spcBef>
                <a:spcPts val="18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221" name="Google Shape;221;p16"/>
          <p:cNvPicPr preferRelativeResize="0"/>
          <p:nvPr/>
        </p:nvPicPr>
        <p:blipFill rotWithShape="1">
          <a:blip r:embed="rId3">
            <a:alphaModFix/>
          </a:blip>
          <a:srcRect b="0" l="0" r="0" t="0"/>
          <a:stretch/>
        </p:blipFill>
        <p:spPr>
          <a:xfrm>
            <a:off x="1243050" y="3563400"/>
            <a:ext cx="5953125" cy="3238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1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604" name="Google Shape;1604;p21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Error Handling with </a:t>
            </a:r>
            <a:r>
              <a:rPr lang="en" sz="1250">
                <a:solidFill>
                  <a:srgbClr val="374151"/>
                </a:solidFill>
                <a:highlight>
                  <a:schemeClr val="lt1"/>
                </a:highlight>
                <a:latin typeface="Courier New"/>
                <a:ea typeface="Courier New"/>
                <a:cs typeface="Courier New"/>
                <a:sym typeface="Courier New"/>
              </a:rPr>
              <a:t>try/catch</a:t>
            </a:r>
            <a:endParaRPr sz="1250">
              <a:solidFill>
                <a:srgbClr val="374151"/>
              </a:solidFill>
              <a:highlight>
                <a:schemeClr val="lt1"/>
              </a:highlight>
              <a:latin typeface="Courier New"/>
              <a:ea typeface="Courier New"/>
              <a:cs typeface="Courier New"/>
              <a:sym typeface="Courier New"/>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To handle errors in </a:t>
            </a:r>
            <a:r>
              <a:rPr lang="en" sz="1250">
                <a:solidFill>
                  <a:srgbClr val="374151"/>
                </a:solidFill>
                <a:highlight>
                  <a:schemeClr val="lt1"/>
                </a:highlight>
                <a:latin typeface="Courier New"/>
                <a:ea typeface="Courier New"/>
                <a:cs typeface="Courier New"/>
                <a:sym typeface="Courier New"/>
              </a:rPr>
              <a:t>async/await</a:t>
            </a:r>
            <a:r>
              <a:rPr lang="en" sz="1400">
                <a:solidFill>
                  <a:srgbClr val="374151"/>
                </a:solidFill>
                <a:highlight>
                  <a:schemeClr val="lt1"/>
                </a:highlight>
                <a:latin typeface="Roboto"/>
                <a:ea typeface="Roboto"/>
                <a:cs typeface="Roboto"/>
                <a:sym typeface="Roboto"/>
              </a:rPr>
              <a:t> code, you can use </a:t>
            </a:r>
            <a:r>
              <a:rPr lang="en" sz="1250">
                <a:solidFill>
                  <a:srgbClr val="374151"/>
                </a:solidFill>
                <a:highlight>
                  <a:schemeClr val="lt1"/>
                </a:highlight>
                <a:latin typeface="Courier New"/>
                <a:ea typeface="Courier New"/>
                <a:cs typeface="Courier New"/>
                <a:sym typeface="Courier New"/>
              </a:rPr>
              <a:t>try/catch</a:t>
            </a:r>
            <a:r>
              <a:rPr lang="en" sz="1400">
                <a:solidFill>
                  <a:srgbClr val="374151"/>
                </a:solidFill>
                <a:highlight>
                  <a:schemeClr val="lt1"/>
                </a:highlight>
                <a:latin typeface="Roboto"/>
                <a:ea typeface="Roboto"/>
                <a:cs typeface="Roboto"/>
                <a:sym typeface="Roboto"/>
              </a:rPr>
              <a:t> blocks, just like in synchronous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05" name="Google Shape;1605;p214"/>
          <p:cNvPicPr preferRelativeResize="0"/>
          <p:nvPr/>
        </p:nvPicPr>
        <p:blipFill rotWithShape="1">
          <a:blip r:embed="rId3">
            <a:alphaModFix/>
          </a:blip>
          <a:srcRect b="0" l="0" r="0" t="0"/>
          <a:stretch/>
        </p:blipFill>
        <p:spPr>
          <a:xfrm>
            <a:off x="2704200" y="2258800"/>
            <a:ext cx="3951025" cy="20812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1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611" name="Google Shape;1611;p215"/>
          <p:cNvSpPr txBox="1"/>
          <p:nvPr>
            <p:ph idx="1" type="body"/>
          </p:nvPr>
        </p:nvSpPr>
        <p:spPr>
          <a:xfrm>
            <a:off x="729450" y="13501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250">
                <a:solidFill>
                  <a:srgbClr val="374151"/>
                </a:solidFill>
                <a:highlight>
                  <a:schemeClr val="lt1"/>
                </a:highlight>
                <a:latin typeface="Courier New"/>
                <a:ea typeface="Courier New"/>
                <a:cs typeface="Courier New"/>
                <a:sym typeface="Courier New"/>
              </a:rPr>
              <a:t>await</a:t>
            </a:r>
            <a:r>
              <a:rPr b="1" lang="en" sz="1400">
                <a:solidFill>
                  <a:srgbClr val="374151"/>
                </a:solidFill>
                <a:highlight>
                  <a:schemeClr val="lt1"/>
                </a:highlight>
                <a:latin typeface="Roboto"/>
                <a:ea typeface="Roboto"/>
                <a:cs typeface="Roboto"/>
                <a:sym typeface="Roboto"/>
              </a:rPr>
              <a:t> in Loops and Concurrent Requests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You can use </a:t>
            </a:r>
            <a:r>
              <a:rPr lang="en" sz="1250">
                <a:solidFill>
                  <a:srgbClr val="374151"/>
                </a:solidFill>
                <a:highlight>
                  <a:schemeClr val="lt1"/>
                </a:highlight>
                <a:latin typeface="Courier New"/>
                <a:ea typeface="Courier New"/>
                <a:cs typeface="Courier New"/>
                <a:sym typeface="Courier New"/>
              </a:rPr>
              <a:t>await</a:t>
            </a:r>
            <a:r>
              <a:rPr lang="en" sz="1400">
                <a:solidFill>
                  <a:srgbClr val="374151"/>
                </a:solidFill>
                <a:highlight>
                  <a:schemeClr val="lt1"/>
                </a:highlight>
                <a:latin typeface="Roboto"/>
                <a:ea typeface="Roboto"/>
                <a:cs typeface="Roboto"/>
                <a:sym typeface="Roboto"/>
              </a:rPr>
              <a:t> in loops to make sequential requests or in parallel to make concurrent requests.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12" name="Google Shape;1612;p215"/>
          <p:cNvPicPr preferRelativeResize="0"/>
          <p:nvPr/>
        </p:nvPicPr>
        <p:blipFill rotWithShape="1">
          <a:blip r:embed="rId3">
            <a:alphaModFix/>
          </a:blip>
          <a:srcRect b="0" l="0" r="0" t="0"/>
          <a:stretch/>
        </p:blipFill>
        <p:spPr>
          <a:xfrm>
            <a:off x="2383050" y="2031538"/>
            <a:ext cx="4381500" cy="223837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1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618" name="Google Shape;1618;p216"/>
          <p:cNvSpPr txBox="1"/>
          <p:nvPr>
            <p:ph idx="1" type="body"/>
          </p:nvPr>
        </p:nvSpPr>
        <p:spPr>
          <a:xfrm>
            <a:off x="729450" y="1296275"/>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300"/>
              <a:buNone/>
            </a:pPr>
            <a:r>
              <a:rPr b="1" lang="en" sz="1400">
                <a:solidFill>
                  <a:srgbClr val="000000"/>
                </a:solidFill>
                <a:latin typeface="Arial"/>
                <a:ea typeface="Arial"/>
                <a:cs typeface="Arial"/>
                <a:sym typeface="Arial"/>
              </a:rPr>
              <a:t>Working with timers (setTimeout, setInterval)</a:t>
            </a:r>
            <a:endParaRPr b="1" sz="1400">
              <a:solidFill>
                <a:srgbClr val="000000"/>
              </a:solidFill>
              <a:latin typeface="Arial"/>
              <a:ea typeface="Arial"/>
              <a:cs typeface="Arial"/>
              <a:sym typeface="Arial"/>
            </a:endParaRPr>
          </a:p>
          <a:p>
            <a:pPr indent="0" lvl="0" marL="0" rtl="0" algn="just">
              <a:lnSpc>
                <a:spcPct val="150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Working with timers, specifically </a:t>
            </a:r>
            <a:r>
              <a:rPr lang="en" sz="1150">
                <a:solidFill>
                  <a:srgbClr val="188038"/>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setInterval</a:t>
            </a:r>
            <a:r>
              <a:rPr lang="en" sz="1400">
                <a:solidFill>
                  <a:srgbClr val="374151"/>
                </a:solidFill>
                <a:highlight>
                  <a:schemeClr val="lt1"/>
                </a:highlight>
                <a:latin typeface="Roboto"/>
                <a:ea typeface="Roboto"/>
                <a:cs typeface="Roboto"/>
                <a:sym typeface="Roboto"/>
              </a:rPr>
              <a:t>, is a crucial aspect of handling asynchronous operations and scheduling tasks in JavaScript. These timers allow you to delay the execution of code or repeatedly run code at specific intervals.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250">
                <a:solidFill>
                  <a:srgbClr val="374151"/>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 Function</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 delays the execution of a function or code block by a specified time (in milliseconds).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pic>
        <p:nvPicPr>
          <p:cNvPr id="1619" name="Google Shape;1619;p216"/>
          <p:cNvPicPr preferRelativeResize="0"/>
          <p:nvPr/>
        </p:nvPicPr>
        <p:blipFill rotWithShape="1">
          <a:blip r:embed="rId3">
            <a:alphaModFix/>
          </a:blip>
          <a:srcRect b="0" l="0" r="0" t="0"/>
          <a:stretch/>
        </p:blipFill>
        <p:spPr>
          <a:xfrm>
            <a:off x="1425775" y="3216350"/>
            <a:ext cx="6296025" cy="8382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1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625" name="Google Shape;1625;p21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Using </a:t>
            </a:r>
            <a:r>
              <a:rPr b="1" lang="en" sz="1250">
                <a:solidFill>
                  <a:srgbClr val="374151"/>
                </a:solidFill>
                <a:highlight>
                  <a:schemeClr val="lt1"/>
                </a:highlight>
                <a:latin typeface="Courier New"/>
                <a:ea typeface="Courier New"/>
                <a:cs typeface="Courier New"/>
                <a:sym typeface="Courier New"/>
              </a:rPr>
              <a:t>setTimeout</a:t>
            </a:r>
            <a:r>
              <a:rPr b="1" lang="en" sz="1400">
                <a:solidFill>
                  <a:srgbClr val="374151"/>
                </a:solidFill>
                <a:highlight>
                  <a:schemeClr val="lt1"/>
                </a:highlight>
                <a:latin typeface="Roboto"/>
                <a:ea typeface="Roboto"/>
                <a:cs typeface="Roboto"/>
                <a:sym typeface="Roboto"/>
              </a:rPr>
              <a:t> for Asynchronous Code</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 is often used for delaying asynchronous operations, such as fetching data after a timeout.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250">
                <a:solidFill>
                  <a:srgbClr val="374151"/>
                </a:solidFill>
                <a:highlight>
                  <a:schemeClr val="lt1"/>
                </a:highlight>
                <a:latin typeface="Courier New"/>
                <a:ea typeface="Courier New"/>
                <a:cs typeface="Courier New"/>
                <a:sym typeface="Courier New"/>
              </a:rPr>
              <a:t>setInterval</a:t>
            </a:r>
            <a:r>
              <a:rPr b="1" lang="en" sz="1400">
                <a:solidFill>
                  <a:srgbClr val="374151"/>
                </a:solidFill>
                <a:highlight>
                  <a:schemeClr val="lt1"/>
                </a:highlight>
                <a:latin typeface="Roboto"/>
                <a:ea typeface="Roboto"/>
                <a:cs typeface="Roboto"/>
                <a:sym typeface="Roboto"/>
              </a:rPr>
              <a:t> Function</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setInterval</a:t>
            </a:r>
            <a:r>
              <a:rPr lang="en" sz="1400">
                <a:solidFill>
                  <a:srgbClr val="374151"/>
                </a:solidFill>
                <a:highlight>
                  <a:schemeClr val="lt1"/>
                </a:highlight>
                <a:latin typeface="Roboto"/>
                <a:ea typeface="Roboto"/>
                <a:cs typeface="Roboto"/>
                <a:sym typeface="Roboto"/>
              </a:rPr>
              <a:t> repeatedly executes a function or code block at specified intervals.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26" name="Google Shape;1626;p217"/>
          <p:cNvPicPr preferRelativeResize="0"/>
          <p:nvPr/>
        </p:nvPicPr>
        <p:blipFill rotWithShape="1">
          <a:blip r:embed="rId3">
            <a:alphaModFix/>
          </a:blip>
          <a:srcRect b="0" l="0" r="0" t="0"/>
          <a:stretch/>
        </p:blipFill>
        <p:spPr>
          <a:xfrm>
            <a:off x="1290625" y="3385825"/>
            <a:ext cx="6562725" cy="876300"/>
          </a:xfrm>
          <a:prstGeom prst="rect">
            <a:avLst/>
          </a:prstGeom>
          <a:noFill/>
          <a:ln>
            <a:noFill/>
          </a:ln>
        </p:spPr>
      </p:pic>
      <p:pic>
        <p:nvPicPr>
          <p:cNvPr id="1627" name="Google Shape;1627;p217"/>
          <p:cNvPicPr preferRelativeResize="0"/>
          <p:nvPr/>
        </p:nvPicPr>
        <p:blipFill rotWithShape="1">
          <a:blip r:embed="rId4">
            <a:alphaModFix/>
          </a:blip>
          <a:srcRect b="0" l="0" r="0" t="0"/>
          <a:stretch/>
        </p:blipFill>
        <p:spPr>
          <a:xfrm>
            <a:off x="1996446" y="2185200"/>
            <a:ext cx="3172507" cy="5352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1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1633" name="Google Shape;1633;p21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Clearing Timers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To stop or clear a timer, you can use the </a:t>
            </a:r>
            <a:r>
              <a:rPr lang="en" sz="1250">
                <a:solidFill>
                  <a:srgbClr val="374151"/>
                </a:solidFill>
                <a:highlight>
                  <a:schemeClr val="lt1"/>
                </a:highlight>
                <a:latin typeface="Courier New"/>
                <a:ea typeface="Courier New"/>
                <a:cs typeface="Courier New"/>
                <a:sym typeface="Courier New"/>
              </a:rPr>
              <a:t>clearTimeout</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clearInterval</a:t>
            </a:r>
            <a:r>
              <a:rPr lang="en" sz="1400">
                <a:solidFill>
                  <a:srgbClr val="374151"/>
                </a:solidFill>
                <a:highlight>
                  <a:schemeClr val="lt1"/>
                </a:highlight>
                <a:latin typeface="Roboto"/>
                <a:ea typeface="Roboto"/>
                <a:cs typeface="Roboto"/>
                <a:sym typeface="Roboto"/>
              </a:rPr>
              <a:t> functions.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34" name="Google Shape;1634;p218"/>
          <p:cNvPicPr preferRelativeResize="0"/>
          <p:nvPr/>
        </p:nvPicPr>
        <p:blipFill rotWithShape="1">
          <a:blip r:embed="rId3">
            <a:alphaModFix/>
          </a:blip>
          <a:srcRect b="0" l="0" r="0" t="0"/>
          <a:stretch/>
        </p:blipFill>
        <p:spPr>
          <a:xfrm>
            <a:off x="2476500" y="2099375"/>
            <a:ext cx="4191000" cy="17526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19"/>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JavaScript(Exercise)</a:t>
            </a:r>
            <a:endParaRPr/>
          </a:p>
        </p:txBody>
      </p:sp>
      <p:sp>
        <p:nvSpPr>
          <p:cNvPr id="1640" name="Google Shape;1640;p219"/>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Instructions: For task 1, read the description, write the code to achieve the task using Promises, and provide comments explaining your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 1: Create a Simple Promise</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Create a Promise called </a:t>
            </a:r>
            <a:r>
              <a:rPr lang="en" sz="1250">
                <a:solidFill>
                  <a:srgbClr val="374151"/>
                </a:solidFill>
                <a:highlight>
                  <a:schemeClr val="lt1"/>
                </a:highlight>
                <a:latin typeface="Courier New"/>
                <a:ea typeface="Courier New"/>
                <a:cs typeface="Courier New"/>
                <a:sym typeface="Courier New"/>
              </a:rPr>
              <a:t>simplePromise</a:t>
            </a:r>
            <a:r>
              <a:rPr lang="en" sz="1400">
                <a:solidFill>
                  <a:srgbClr val="374151"/>
                </a:solidFill>
                <a:highlight>
                  <a:schemeClr val="lt1"/>
                </a:highlight>
                <a:latin typeface="Roboto"/>
                <a:ea typeface="Roboto"/>
                <a:cs typeface="Roboto"/>
                <a:sym typeface="Roboto"/>
              </a:rPr>
              <a:t> that resolves with a message after a delay of 2 seconds using </a:t>
            </a:r>
            <a:r>
              <a:rPr lang="en" sz="1250">
                <a:solidFill>
                  <a:srgbClr val="374151"/>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20"/>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Asynchronous JavaScript(Exercise)</a:t>
            </a:r>
            <a:endParaRPr/>
          </a:p>
        </p:txBody>
      </p:sp>
      <p:sp>
        <p:nvSpPr>
          <p:cNvPr id="1646" name="Google Shape;1646;p220"/>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endParaRPr b="1"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each task, read the description, write the code to achieve the task using timers, and provide comments explaining your code.</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 1: Delayed Message:</a:t>
            </a:r>
            <a:r>
              <a:rPr lang="en" sz="1400">
                <a:solidFill>
                  <a:srgbClr val="374151"/>
                </a:solidFill>
                <a:highlight>
                  <a:schemeClr val="lt1"/>
                </a:highlight>
                <a:latin typeface="Roboto"/>
                <a:ea typeface="Roboto"/>
                <a:cs typeface="Roboto"/>
                <a:sym typeface="Roboto"/>
              </a:rPr>
              <a:t> Create a function called </a:t>
            </a:r>
            <a:r>
              <a:rPr lang="en" sz="1250">
                <a:solidFill>
                  <a:srgbClr val="374151"/>
                </a:solidFill>
                <a:highlight>
                  <a:schemeClr val="lt1"/>
                </a:highlight>
                <a:latin typeface="Courier New"/>
                <a:ea typeface="Courier New"/>
                <a:cs typeface="Courier New"/>
                <a:sym typeface="Courier New"/>
              </a:rPr>
              <a:t>delayedMessage</a:t>
            </a:r>
            <a:r>
              <a:rPr lang="en" sz="1400">
                <a:solidFill>
                  <a:srgbClr val="374151"/>
                </a:solidFill>
                <a:highlight>
                  <a:schemeClr val="lt1"/>
                </a:highlight>
                <a:latin typeface="Roboto"/>
                <a:ea typeface="Roboto"/>
                <a:cs typeface="Roboto"/>
                <a:sym typeface="Roboto"/>
              </a:rPr>
              <a:t> that displays a message after a specified delay using </a:t>
            </a:r>
            <a:r>
              <a:rPr lang="en" sz="1250">
                <a:solidFill>
                  <a:srgbClr val="374151"/>
                </a:solidFill>
                <a:highlight>
                  <a:schemeClr val="lt1"/>
                </a:highlight>
                <a:latin typeface="Courier New"/>
                <a:ea typeface="Courier New"/>
                <a:cs typeface="Courier New"/>
                <a:sym typeface="Courier New"/>
              </a:rPr>
              <a:t>setTimeout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Task 2: Countdown Timer:</a:t>
            </a:r>
            <a:r>
              <a:rPr lang="en" sz="1400">
                <a:solidFill>
                  <a:srgbClr val="374151"/>
                </a:solidFill>
                <a:highlight>
                  <a:schemeClr val="lt1"/>
                </a:highlight>
                <a:latin typeface="Roboto"/>
                <a:ea typeface="Roboto"/>
                <a:cs typeface="Roboto"/>
                <a:sym typeface="Roboto"/>
              </a:rPr>
              <a:t> Create a function called </a:t>
            </a:r>
            <a:r>
              <a:rPr lang="en" sz="1250">
                <a:solidFill>
                  <a:srgbClr val="374151"/>
                </a:solidFill>
                <a:highlight>
                  <a:schemeClr val="lt1"/>
                </a:highlight>
                <a:latin typeface="Courier New"/>
                <a:ea typeface="Courier New"/>
                <a:cs typeface="Courier New"/>
                <a:sym typeface="Courier New"/>
              </a:rPr>
              <a:t>countdownTimer</a:t>
            </a:r>
            <a:r>
              <a:rPr lang="en" sz="1400">
                <a:solidFill>
                  <a:srgbClr val="374151"/>
                </a:solidFill>
                <a:highlight>
                  <a:schemeClr val="lt1"/>
                </a:highlight>
                <a:latin typeface="Roboto"/>
                <a:ea typeface="Roboto"/>
                <a:cs typeface="Roboto"/>
                <a:sym typeface="Roboto"/>
              </a:rPr>
              <a:t> that displays a countdown from a specified starting number to zero using </a:t>
            </a:r>
            <a:r>
              <a:rPr lang="en" sz="1250">
                <a:solidFill>
                  <a:srgbClr val="374151"/>
                </a:solidFill>
                <a:highlight>
                  <a:schemeClr val="lt1"/>
                </a:highlight>
                <a:latin typeface="Courier New"/>
                <a:ea typeface="Courier New"/>
                <a:cs typeface="Courier New"/>
                <a:sym typeface="Courier New"/>
              </a:rPr>
              <a:t>setInterval</a:t>
            </a:r>
            <a:r>
              <a:rPr lang="en" sz="1400">
                <a:solidFill>
                  <a:srgbClr val="374151"/>
                </a:solidFill>
                <a:highlight>
                  <a:schemeClr val="lt1"/>
                </a:highlight>
                <a:latin typeface="Roboto"/>
                <a:ea typeface="Roboto"/>
                <a:cs typeface="Roboto"/>
                <a:sym typeface="Roboto"/>
              </a:rPr>
              <a:t>. Once the countdown reaches zero, display a "Time's up!" message.</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2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p:txBody>
      </p:sp>
      <p:sp>
        <p:nvSpPr>
          <p:cNvPr id="1652" name="Google Shape;1652;p22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500">
                <a:solidFill>
                  <a:srgbClr val="000000"/>
                </a:solidFill>
                <a:highlight>
                  <a:schemeClr val="lt1"/>
                </a:highlight>
                <a:latin typeface="Roboto"/>
                <a:ea typeface="Roboto"/>
                <a:cs typeface="Roboto"/>
                <a:sym typeface="Roboto"/>
              </a:rPr>
              <a:t>Introduction to Error Handling and Debugging</a:t>
            </a:r>
            <a:endParaRPr b="1" sz="15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The Role of Error Handling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 handling is a critical aspect of software development.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involves identifying, managing, and resolving issues or "bugs" in your code.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Why Errors Occur</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Errors can occur for various reasons:</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Syntax errors: Mistakes in the code's structure that prevent execution.</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Runtime errors: Issues that arise during code execution, such as division by zero.</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Logical errors: Flaws in the program's logic that produce incorrect results.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2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658" name="Google Shape;1658;p22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The Consequences of Ignoring Errors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Ignoring errors can lead to:</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Crashes and program instability.</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Data loss or corruption.</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Frustrated users and poor user experiences.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The Debugging Process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Debugging is the systematic process of finding and fixing errors in your code.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involves identifying the root cause of an issue and implementing a solution.</a:t>
            </a:r>
            <a:endParaRPr sz="1500">
              <a:highlight>
                <a:schemeClr val="lt1"/>
              </a:highligh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2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664" name="Google Shape;1664;p22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Debugging Techniques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Debugging techniques include:</a:t>
            </a:r>
            <a:endParaRPr sz="1400">
              <a:solidFill>
                <a:srgbClr val="374151"/>
              </a:solidFill>
              <a:highlight>
                <a:schemeClr val="lt1"/>
              </a:highlight>
              <a:latin typeface="Roboto"/>
              <a:ea typeface="Roboto"/>
              <a:cs typeface="Roboto"/>
              <a:sym typeface="Roboto"/>
            </a:endParaRPr>
          </a:p>
          <a:p>
            <a:pPr indent="-298450" lvl="2" marL="13716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Logging: Using </a:t>
            </a:r>
            <a:r>
              <a:rPr lang="en" sz="1250">
                <a:solidFill>
                  <a:srgbClr val="374151"/>
                </a:solidFill>
                <a:highlight>
                  <a:schemeClr val="lt1"/>
                </a:highlight>
                <a:latin typeface="Courier New"/>
                <a:ea typeface="Courier New"/>
                <a:cs typeface="Courier New"/>
                <a:sym typeface="Courier New"/>
              </a:rPr>
              <a:t>console.log</a:t>
            </a:r>
            <a:r>
              <a:rPr lang="en" sz="1400">
                <a:solidFill>
                  <a:srgbClr val="374151"/>
                </a:solidFill>
                <a:highlight>
                  <a:schemeClr val="lt1"/>
                </a:highlight>
                <a:latin typeface="Roboto"/>
                <a:ea typeface="Roboto"/>
                <a:cs typeface="Roboto"/>
                <a:sym typeface="Roboto"/>
              </a:rPr>
              <a:t> statements to inspect variables and program flow.</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Breakpoints: Pausing code execution at specific points to examine variables and state.</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Stepping through code: Executing code line by line to pinpoint issues.</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Profiling: Analyzing code performance to optimize it.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The Importance of Error Messages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 messages are valuable diagnostic tools.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They provide information about the type and location of errors.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Proper error messages aid in faster issue resolution.</a:t>
            </a:r>
            <a:endParaRPr sz="1500">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227" name="Google Shape;227;p1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33333"/>
              </a:lnSpc>
              <a:spcBef>
                <a:spcPts val="1800"/>
              </a:spcBef>
              <a:spcAft>
                <a:spcPts val="0"/>
              </a:spcAft>
              <a:buSzPts val="1300"/>
              <a:buNone/>
            </a:pPr>
            <a:r>
              <a:rPr b="1" lang="en" sz="1700">
                <a:solidFill>
                  <a:srgbClr val="000000"/>
                </a:solidFill>
                <a:highlight>
                  <a:schemeClr val="lt1"/>
                </a:highlight>
                <a:latin typeface="Roboto"/>
                <a:ea typeface="Roboto"/>
                <a:cs typeface="Roboto"/>
                <a:sym typeface="Roboto"/>
              </a:rPr>
              <a:t>2. Multi-Line Comments:</a:t>
            </a:r>
            <a:endParaRPr b="1" sz="170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Multi-line comments are used for adding comments that span multiple lines. They start with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and end with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228" name="Google Shape;228;p17"/>
          <p:cNvPicPr preferRelativeResize="0"/>
          <p:nvPr/>
        </p:nvPicPr>
        <p:blipFill rotWithShape="1">
          <a:blip r:embed="rId3">
            <a:alphaModFix/>
          </a:blip>
          <a:srcRect b="0" l="0" r="0" t="0"/>
          <a:stretch/>
        </p:blipFill>
        <p:spPr>
          <a:xfrm>
            <a:off x="2051688" y="2374300"/>
            <a:ext cx="4448175" cy="17907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22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p:txBody>
      </p:sp>
      <p:sp>
        <p:nvSpPr>
          <p:cNvPr id="1670" name="Google Shape;1670;p22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Error Handling Strategies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 handling strategies involve:</a:t>
            </a:r>
            <a:endParaRPr sz="1400">
              <a:solidFill>
                <a:srgbClr val="374151"/>
              </a:solidFill>
              <a:highlight>
                <a:schemeClr val="lt1"/>
              </a:highlight>
              <a:latin typeface="Roboto"/>
              <a:ea typeface="Roboto"/>
              <a:cs typeface="Roboto"/>
              <a:sym typeface="Roboto"/>
            </a:endParaRPr>
          </a:p>
          <a:p>
            <a:pPr indent="-298450" lvl="2" marL="13716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Using </a:t>
            </a:r>
            <a:r>
              <a:rPr lang="en" sz="1250">
                <a:solidFill>
                  <a:srgbClr val="374151"/>
                </a:solidFill>
                <a:highlight>
                  <a:schemeClr val="lt1"/>
                </a:highlight>
                <a:latin typeface="Courier New"/>
                <a:ea typeface="Courier New"/>
                <a:cs typeface="Courier New"/>
                <a:sym typeface="Courier New"/>
              </a:rPr>
              <a:t>try-catch</a:t>
            </a:r>
            <a:r>
              <a:rPr lang="en" sz="1400">
                <a:solidFill>
                  <a:srgbClr val="374151"/>
                </a:solidFill>
                <a:highlight>
                  <a:schemeClr val="lt1"/>
                </a:highlight>
                <a:latin typeface="Roboto"/>
                <a:ea typeface="Roboto"/>
                <a:cs typeface="Roboto"/>
                <a:sym typeface="Roboto"/>
              </a:rPr>
              <a:t> blocks to gracefully handle exceptions.</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Providing informative error messages to aid debugging.</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Implementing fallback mechanisms to ensure program stability.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Testing and Validation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Writing tests and validating inputs can prevent errors before they occur.</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Automated testing tools and frameworks help catch errors during development.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2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676" name="Google Shape;1676;p22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 sz="1500">
                <a:solidFill>
                  <a:srgbClr val="343541"/>
                </a:solidFill>
                <a:latin typeface="Roboto"/>
                <a:ea typeface="Roboto"/>
                <a:cs typeface="Roboto"/>
                <a:sym typeface="Roboto"/>
              </a:rPr>
              <a:t>Understanding common JavaScript errors</a:t>
            </a:r>
            <a:endParaRPr b="1" sz="1500">
              <a:solidFill>
                <a:srgbClr val="343541"/>
              </a:solidFill>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1. SyntaxError</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Occurs when there's a mistake in the code's structure.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Common causes include missing parentheses, semicolons, or typos.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7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7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2. ReferenceError</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Occurs when trying to access an undefined variable or object.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Ensure that variables are declared before use.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solidFill>
                <a:srgbClr val="343541"/>
              </a:solidFill>
              <a:latin typeface="Roboto"/>
              <a:ea typeface="Roboto"/>
              <a:cs typeface="Roboto"/>
              <a:sym typeface="Roboto"/>
            </a:endParaRPr>
          </a:p>
        </p:txBody>
      </p:sp>
      <p:pic>
        <p:nvPicPr>
          <p:cNvPr id="1677" name="Google Shape;1677;p225"/>
          <p:cNvPicPr preferRelativeResize="0"/>
          <p:nvPr/>
        </p:nvPicPr>
        <p:blipFill rotWithShape="1">
          <a:blip r:embed="rId3">
            <a:alphaModFix/>
          </a:blip>
          <a:srcRect b="0" l="0" r="0" t="0"/>
          <a:stretch/>
        </p:blipFill>
        <p:spPr>
          <a:xfrm>
            <a:off x="2185988" y="2487400"/>
            <a:ext cx="4772025" cy="809625"/>
          </a:xfrm>
          <a:prstGeom prst="rect">
            <a:avLst/>
          </a:prstGeom>
          <a:noFill/>
          <a:ln>
            <a:noFill/>
          </a:ln>
        </p:spPr>
      </p:pic>
      <p:pic>
        <p:nvPicPr>
          <p:cNvPr id="1678" name="Google Shape;1678;p225"/>
          <p:cNvPicPr preferRelativeResize="0"/>
          <p:nvPr/>
        </p:nvPicPr>
        <p:blipFill rotWithShape="1">
          <a:blip r:embed="rId4">
            <a:alphaModFix/>
          </a:blip>
          <a:srcRect b="0" l="0" r="0" t="0"/>
          <a:stretch/>
        </p:blipFill>
        <p:spPr>
          <a:xfrm>
            <a:off x="1485400" y="4063825"/>
            <a:ext cx="5810250" cy="27622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2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684" name="Google Shape;1684;p22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3. TypeError</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Occurs when an operation is performed on an inappropriate data type.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For example, attempting to call a method on a non-function.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4. RangeError</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Occurs when an invalid range of values is provided, often with methods like </a:t>
            </a:r>
            <a:r>
              <a:rPr lang="en" sz="1250">
                <a:solidFill>
                  <a:srgbClr val="374151"/>
                </a:solidFill>
                <a:highlight>
                  <a:schemeClr val="lt1"/>
                </a:highlight>
                <a:latin typeface="Courier New"/>
                <a:ea typeface="Courier New"/>
                <a:cs typeface="Courier New"/>
                <a:sym typeface="Courier New"/>
              </a:rPr>
              <a:t>substring</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slice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85" name="Google Shape;1685;p226"/>
          <p:cNvPicPr preferRelativeResize="0"/>
          <p:nvPr/>
        </p:nvPicPr>
        <p:blipFill rotWithShape="1">
          <a:blip r:embed="rId3">
            <a:alphaModFix/>
          </a:blip>
          <a:srcRect b="0" l="0" r="0" t="0"/>
          <a:stretch/>
        </p:blipFill>
        <p:spPr>
          <a:xfrm>
            <a:off x="1014125" y="2230400"/>
            <a:ext cx="6499646" cy="498650"/>
          </a:xfrm>
          <a:prstGeom prst="rect">
            <a:avLst/>
          </a:prstGeom>
          <a:noFill/>
          <a:ln>
            <a:noFill/>
          </a:ln>
        </p:spPr>
      </p:pic>
      <p:pic>
        <p:nvPicPr>
          <p:cNvPr id="1686" name="Google Shape;1686;p226"/>
          <p:cNvPicPr preferRelativeResize="0"/>
          <p:nvPr/>
        </p:nvPicPr>
        <p:blipFill rotWithShape="1">
          <a:blip r:embed="rId4">
            <a:alphaModFix/>
          </a:blip>
          <a:srcRect b="0" l="0" r="0" t="0"/>
          <a:stretch/>
        </p:blipFill>
        <p:spPr>
          <a:xfrm>
            <a:off x="2010525" y="3523000"/>
            <a:ext cx="4310910" cy="4986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2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692" name="Google Shape;1692;p22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5.</a:t>
            </a:r>
            <a:r>
              <a:rPr b="1" lang="en" sz="1400">
                <a:solidFill>
                  <a:srgbClr val="374151"/>
                </a:solidFill>
                <a:highlight>
                  <a:schemeClr val="lt1"/>
                </a:highlight>
                <a:latin typeface="Roboto"/>
                <a:ea typeface="Roboto"/>
                <a:cs typeface="Roboto"/>
                <a:sym typeface="Roboto"/>
              </a:rPr>
              <a:t> TypeError with </a:t>
            </a:r>
            <a:r>
              <a:rPr b="1" lang="en" sz="1250">
                <a:solidFill>
                  <a:srgbClr val="374151"/>
                </a:solidFill>
                <a:highlight>
                  <a:schemeClr val="lt1"/>
                </a:highlight>
                <a:latin typeface="Courier New"/>
                <a:ea typeface="Courier New"/>
                <a:cs typeface="Courier New"/>
                <a:sym typeface="Courier New"/>
              </a:rPr>
              <a:t>null</a:t>
            </a:r>
            <a:r>
              <a:rPr b="1" lang="en" sz="1400">
                <a:solidFill>
                  <a:srgbClr val="374151"/>
                </a:solidFill>
                <a:highlight>
                  <a:schemeClr val="lt1"/>
                </a:highlight>
                <a:latin typeface="Roboto"/>
                <a:ea typeface="Roboto"/>
                <a:cs typeface="Roboto"/>
                <a:sym typeface="Roboto"/>
              </a:rPr>
              <a:t> or </a:t>
            </a:r>
            <a:r>
              <a:rPr b="1" lang="en" sz="1250">
                <a:solidFill>
                  <a:srgbClr val="374151"/>
                </a:solidFill>
                <a:highlight>
                  <a:schemeClr val="lt1"/>
                </a:highlight>
                <a:latin typeface="Courier New"/>
                <a:ea typeface="Courier New"/>
                <a:cs typeface="Courier New"/>
                <a:sym typeface="Courier New"/>
              </a:rPr>
              <a:t>undefined</a:t>
            </a:r>
            <a:endParaRPr b="1" sz="1250">
              <a:solidFill>
                <a:srgbClr val="374151"/>
              </a:solidFill>
              <a:highlight>
                <a:schemeClr val="lt1"/>
              </a:highlight>
              <a:latin typeface="Courier New"/>
              <a:ea typeface="Courier New"/>
              <a:cs typeface="Courier New"/>
              <a:sym typeface="Courier New"/>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Attempting to access properties or call methods on </a:t>
            </a:r>
            <a:r>
              <a:rPr lang="en" sz="1250">
                <a:solidFill>
                  <a:srgbClr val="374151"/>
                </a:solidFill>
                <a:highlight>
                  <a:schemeClr val="lt1"/>
                </a:highlight>
                <a:latin typeface="Courier New"/>
                <a:ea typeface="Courier New"/>
                <a:cs typeface="Courier New"/>
                <a:sym typeface="Courier New"/>
              </a:rPr>
              <a:t>null</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undefined</a:t>
            </a:r>
            <a:r>
              <a:rPr lang="en" sz="1400">
                <a:solidFill>
                  <a:srgbClr val="374151"/>
                </a:solidFill>
                <a:highlight>
                  <a:schemeClr val="lt1"/>
                </a:highlight>
                <a:latin typeface="Roboto"/>
                <a:ea typeface="Roboto"/>
                <a:cs typeface="Roboto"/>
                <a:sym typeface="Roboto"/>
              </a:rPr>
              <a:t> values can result in a TypeError.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6. </a:t>
            </a:r>
            <a:r>
              <a:rPr b="1" lang="en" sz="1400">
                <a:solidFill>
                  <a:srgbClr val="374151"/>
                </a:solidFill>
                <a:highlight>
                  <a:schemeClr val="lt1"/>
                </a:highlight>
                <a:latin typeface="Roboto"/>
                <a:ea typeface="Roboto"/>
                <a:cs typeface="Roboto"/>
                <a:sym typeface="Roboto"/>
              </a:rPr>
              <a:t>SyntaxError with JSON Parsing</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Invalid JSON can cause a SyntaxError.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693" name="Google Shape;1693;p227"/>
          <p:cNvPicPr preferRelativeResize="0"/>
          <p:nvPr/>
        </p:nvPicPr>
        <p:blipFill rotWithShape="1">
          <a:blip r:embed="rId3">
            <a:alphaModFix/>
          </a:blip>
          <a:srcRect b="0" l="0" r="0" t="0"/>
          <a:stretch/>
        </p:blipFill>
        <p:spPr>
          <a:xfrm>
            <a:off x="2037450" y="2163075"/>
            <a:ext cx="3447982" cy="498650"/>
          </a:xfrm>
          <a:prstGeom prst="rect">
            <a:avLst/>
          </a:prstGeom>
          <a:noFill/>
          <a:ln>
            <a:noFill/>
          </a:ln>
        </p:spPr>
      </p:pic>
      <p:pic>
        <p:nvPicPr>
          <p:cNvPr id="1694" name="Google Shape;1694;p227"/>
          <p:cNvPicPr preferRelativeResize="0"/>
          <p:nvPr/>
        </p:nvPicPr>
        <p:blipFill rotWithShape="1">
          <a:blip r:embed="rId4">
            <a:alphaModFix/>
          </a:blip>
          <a:srcRect b="0" l="0" r="0" t="0"/>
          <a:stretch/>
        </p:blipFill>
        <p:spPr>
          <a:xfrm>
            <a:off x="1054525" y="3496075"/>
            <a:ext cx="7181850" cy="31432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2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p:txBody>
      </p:sp>
      <p:sp>
        <p:nvSpPr>
          <p:cNvPr id="1700" name="Google Shape;1700;p22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500">
                <a:highlight>
                  <a:schemeClr val="lt1"/>
                </a:highlight>
              </a:rPr>
              <a:t>7.</a:t>
            </a:r>
            <a:r>
              <a:rPr b="1" lang="en" sz="1500">
                <a:highlight>
                  <a:schemeClr val="lt1"/>
                </a:highlight>
              </a:rPr>
              <a:t> </a:t>
            </a:r>
            <a:r>
              <a:rPr b="1" lang="en" sz="1400">
                <a:solidFill>
                  <a:srgbClr val="374151"/>
                </a:solidFill>
                <a:highlight>
                  <a:schemeClr val="lt1"/>
                </a:highlight>
                <a:latin typeface="Roboto"/>
                <a:ea typeface="Roboto"/>
                <a:cs typeface="Roboto"/>
                <a:sym typeface="Roboto"/>
              </a:rPr>
              <a:t>Network Errors</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Errors related to network requests, such as failed fetch requests or CORS issues.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701" name="Google Shape;1701;p228"/>
          <p:cNvPicPr preferRelativeResize="0"/>
          <p:nvPr/>
        </p:nvPicPr>
        <p:blipFill rotWithShape="1">
          <a:blip r:embed="rId3">
            <a:alphaModFix/>
          </a:blip>
          <a:srcRect b="0" l="0" r="0" t="0"/>
          <a:stretch/>
        </p:blipFill>
        <p:spPr>
          <a:xfrm>
            <a:off x="2219475" y="2000525"/>
            <a:ext cx="4853106" cy="233952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29"/>
          <p:cNvSpPr txBox="1"/>
          <p:nvPr>
            <p:ph type="title"/>
          </p:nvPr>
        </p:nvSpPr>
        <p:spPr>
          <a:xfrm>
            <a:off x="727650" y="599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 (Exercise)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07" name="Google Shape;1707;p229"/>
          <p:cNvSpPr txBox="1"/>
          <p:nvPr>
            <p:ph idx="1" type="body"/>
          </p:nvPr>
        </p:nvSpPr>
        <p:spPr>
          <a:xfrm>
            <a:off x="729450" y="1366425"/>
            <a:ext cx="7688700" cy="297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be presented with common JavaScript code snippets containing errors. Your task is to identify and fix the errors.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each code snippet, read the code and the error message (if provided), identify the error(s), and fix them. Then, explain the error(s) and the solution in a comment.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Code Snippet 1:</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708" name="Google Shape;1708;p229"/>
          <p:cNvPicPr preferRelativeResize="0"/>
          <p:nvPr/>
        </p:nvPicPr>
        <p:blipFill rotWithShape="1">
          <a:blip r:embed="rId3">
            <a:alphaModFix/>
          </a:blip>
          <a:srcRect b="0" l="0" r="0" t="0"/>
          <a:stretch/>
        </p:blipFill>
        <p:spPr>
          <a:xfrm>
            <a:off x="1471600" y="3572975"/>
            <a:ext cx="3617254" cy="49867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30"/>
          <p:cNvSpPr txBox="1"/>
          <p:nvPr>
            <p:ph type="title"/>
          </p:nvPr>
        </p:nvSpPr>
        <p:spPr>
          <a:xfrm>
            <a:off x="727650" y="599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 (Exercise)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14" name="Google Shape;1714;p230"/>
          <p:cNvSpPr txBox="1"/>
          <p:nvPr>
            <p:ph idx="1" type="body"/>
          </p:nvPr>
        </p:nvSpPr>
        <p:spPr>
          <a:xfrm>
            <a:off x="729450" y="1366425"/>
            <a:ext cx="7688700" cy="2973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sz="1400">
                <a:solidFill>
                  <a:srgbClr val="000000"/>
                </a:solidFill>
                <a:highlight>
                  <a:schemeClr val="lt1"/>
                </a:highlight>
                <a:latin typeface="Roboto"/>
                <a:ea typeface="Roboto"/>
                <a:cs typeface="Roboto"/>
                <a:sym typeface="Roboto"/>
              </a:rPr>
              <a:t>Code Snippet 2:</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400">
                <a:solidFill>
                  <a:srgbClr val="000000"/>
                </a:solidFill>
                <a:highlight>
                  <a:schemeClr val="lt1"/>
                </a:highlight>
                <a:latin typeface="Roboto"/>
                <a:ea typeface="Roboto"/>
                <a:cs typeface="Roboto"/>
                <a:sym typeface="Roboto"/>
              </a:rPr>
              <a:t>Code Snippet 3:</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pic>
        <p:nvPicPr>
          <p:cNvPr id="1715" name="Google Shape;1715;p230"/>
          <p:cNvPicPr preferRelativeResize="0"/>
          <p:nvPr/>
        </p:nvPicPr>
        <p:blipFill rotWithShape="1">
          <a:blip r:embed="rId3">
            <a:alphaModFix/>
          </a:blip>
          <a:srcRect b="0" l="0" r="0" t="0"/>
          <a:stretch/>
        </p:blipFill>
        <p:spPr>
          <a:xfrm>
            <a:off x="1079313" y="1728125"/>
            <a:ext cx="6638925" cy="914400"/>
          </a:xfrm>
          <a:prstGeom prst="rect">
            <a:avLst/>
          </a:prstGeom>
          <a:noFill/>
          <a:ln>
            <a:noFill/>
          </a:ln>
        </p:spPr>
      </p:pic>
      <p:pic>
        <p:nvPicPr>
          <p:cNvPr id="1716" name="Google Shape;1716;p230"/>
          <p:cNvPicPr preferRelativeResize="0"/>
          <p:nvPr/>
        </p:nvPicPr>
        <p:blipFill rotWithShape="1">
          <a:blip r:embed="rId4">
            <a:alphaModFix/>
          </a:blip>
          <a:srcRect b="0" l="0" r="0" t="0"/>
          <a:stretch/>
        </p:blipFill>
        <p:spPr>
          <a:xfrm>
            <a:off x="2027063" y="3098725"/>
            <a:ext cx="4743450" cy="11430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31"/>
          <p:cNvSpPr txBox="1"/>
          <p:nvPr>
            <p:ph type="title"/>
          </p:nvPr>
        </p:nvSpPr>
        <p:spPr>
          <a:xfrm>
            <a:off x="727650" y="599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 (Exercise)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22" name="Google Shape;1722;p231"/>
          <p:cNvSpPr txBox="1"/>
          <p:nvPr>
            <p:ph idx="1" type="body"/>
          </p:nvPr>
        </p:nvSpPr>
        <p:spPr>
          <a:xfrm>
            <a:off x="729450" y="1366425"/>
            <a:ext cx="7688700" cy="297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000000"/>
                </a:solidFill>
                <a:highlight>
                  <a:schemeClr val="lt1"/>
                </a:highlight>
                <a:latin typeface="Roboto"/>
                <a:ea typeface="Roboto"/>
                <a:cs typeface="Roboto"/>
                <a:sym typeface="Roboto"/>
              </a:rPr>
              <a:t>Code Snippet 4:</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n" sz="1400">
                <a:solidFill>
                  <a:srgbClr val="000000"/>
                </a:solidFill>
                <a:highlight>
                  <a:schemeClr val="lt1"/>
                </a:highlight>
                <a:latin typeface="Roboto"/>
                <a:ea typeface="Roboto"/>
                <a:cs typeface="Roboto"/>
                <a:sym typeface="Roboto"/>
              </a:rPr>
              <a:t>Code Snippet 5:</a:t>
            </a:r>
            <a:endParaRPr sz="1400">
              <a:solidFill>
                <a:srgbClr val="000000"/>
              </a:solidFill>
              <a:highlight>
                <a:schemeClr val="lt1"/>
              </a:highlight>
              <a:latin typeface="Roboto"/>
              <a:ea typeface="Roboto"/>
              <a:cs typeface="Roboto"/>
              <a:sym typeface="Roboto"/>
            </a:endParaRPr>
          </a:p>
        </p:txBody>
      </p:sp>
      <p:pic>
        <p:nvPicPr>
          <p:cNvPr id="1723" name="Google Shape;1723;p231"/>
          <p:cNvPicPr preferRelativeResize="0"/>
          <p:nvPr/>
        </p:nvPicPr>
        <p:blipFill rotWithShape="1">
          <a:blip r:embed="rId3">
            <a:alphaModFix/>
          </a:blip>
          <a:srcRect b="0" l="0" r="0" t="0"/>
          <a:stretch/>
        </p:blipFill>
        <p:spPr>
          <a:xfrm>
            <a:off x="875338" y="1724013"/>
            <a:ext cx="7724775" cy="847725"/>
          </a:xfrm>
          <a:prstGeom prst="rect">
            <a:avLst/>
          </a:prstGeom>
          <a:noFill/>
          <a:ln>
            <a:noFill/>
          </a:ln>
        </p:spPr>
      </p:pic>
      <p:pic>
        <p:nvPicPr>
          <p:cNvPr id="1724" name="Google Shape;1724;p231"/>
          <p:cNvPicPr preferRelativeResize="0"/>
          <p:nvPr/>
        </p:nvPicPr>
        <p:blipFill rotWithShape="1">
          <a:blip r:embed="rId4">
            <a:alphaModFix/>
          </a:blip>
          <a:srcRect b="0" l="0" r="0" t="0"/>
          <a:stretch/>
        </p:blipFill>
        <p:spPr>
          <a:xfrm>
            <a:off x="1702013" y="3008488"/>
            <a:ext cx="5743575" cy="96202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32"/>
          <p:cNvSpPr txBox="1"/>
          <p:nvPr>
            <p:ph type="title"/>
          </p:nvPr>
        </p:nvSpPr>
        <p:spPr>
          <a:xfrm>
            <a:off x="727650" y="599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 (Exercise)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30" name="Google Shape;1730;p232"/>
          <p:cNvSpPr txBox="1"/>
          <p:nvPr>
            <p:ph idx="1" type="body"/>
          </p:nvPr>
        </p:nvSpPr>
        <p:spPr>
          <a:xfrm>
            <a:off x="729450" y="1366425"/>
            <a:ext cx="7688700" cy="297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000000"/>
                </a:solidFill>
                <a:highlight>
                  <a:schemeClr val="lt1"/>
                </a:highlight>
                <a:latin typeface="Roboto"/>
                <a:ea typeface="Roboto"/>
                <a:cs typeface="Roboto"/>
                <a:sym typeface="Roboto"/>
              </a:rPr>
              <a:t>Code Snippet 6:</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pic>
        <p:nvPicPr>
          <p:cNvPr id="1731" name="Google Shape;1731;p232"/>
          <p:cNvPicPr preferRelativeResize="0"/>
          <p:nvPr/>
        </p:nvPicPr>
        <p:blipFill rotWithShape="1">
          <a:blip r:embed="rId3">
            <a:alphaModFix/>
          </a:blip>
          <a:srcRect b="0" l="0" r="0" t="0"/>
          <a:stretch/>
        </p:blipFill>
        <p:spPr>
          <a:xfrm>
            <a:off x="1147750" y="1881338"/>
            <a:ext cx="6848475" cy="98107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3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37" name="Google Shape;1737;p23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700">
                <a:solidFill>
                  <a:srgbClr val="000000"/>
                </a:solidFill>
                <a:highlight>
                  <a:schemeClr val="lt1"/>
                </a:highlight>
                <a:latin typeface="Roboto"/>
                <a:ea typeface="Roboto"/>
                <a:cs typeface="Roboto"/>
                <a:sym typeface="Roboto"/>
              </a:rPr>
              <a:t>Using the Browser's Developer Tools</a:t>
            </a:r>
            <a:endParaRPr b="1" sz="17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Opening Developer Tools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access developer tools:</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Chrome and Edge: Press </a:t>
            </a:r>
            <a:r>
              <a:rPr lang="en" sz="1250">
                <a:solidFill>
                  <a:srgbClr val="374151"/>
                </a:solidFill>
                <a:highlight>
                  <a:schemeClr val="lt1"/>
                </a:highlight>
                <a:latin typeface="Courier New"/>
                <a:ea typeface="Courier New"/>
                <a:cs typeface="Courier New"/>
                <a:sym typeface="Courier New"/>
              </a:rPr>
              <a:t>F12</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Ctrl+Shift+I</a:t>
            </a:r>
            <a:r>
              <a:rPr lang="en" sz="1400">
                <a:solidFill>
                  <a:srgbClr val="374151"/>
                </a:solidFill>
                <a:highlight>
                  <a:schemeClr val="lt1"/>
                </a:highlight>
                <a:latin typeface="Roboto"/>
                <a:ea typeface="Roboto"/>
                <a:cs typeface="Roboto"/>
                <a:sym typeface="Roboto"/>
              </a:rPr>
              <a:t> (Windows/Linux) or </a:t>
            </a:r>
            <a:r>
              <a:rPr lang="en" sz="1250">
                <a:solidFill>
                  <a:srgbClr val="374151"/>
                </a:solidFill>
                <a:highlight>
                  <a:schemeClr val="lt1"/>
                </a:highlight>
                <a:latin typeface="Courier New"/>
                <a:ea typeface="Courier New"/>
                <a:cs typeface="Courier New"/>
                <a:sym typeface="Courier New"/>
              </a:rPr>
              <a:t>Cmd+Option+I</a:t>
            </a:r>
            <a:r>
              <a:rPr lang="en" sz="1400">
                <a:solidFill>
                  <a:srgbClr val="374151"/>
                </a:solidFill>
                <a:highlight>
                  <a:schemeClr val="lt1"/>
                </a:highlight>
                <a:latin typeface="Roboto"/>
                <a:ea typeface="Roboto"/>
                <a:cs typeface="Roboto"/>
                <a:sym typeface="Roboto"/>
              </a:rPr>
              <a:t> (Mac).</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Firefox: Press </a:t>
            </a:r>
            <a:r>
              <a:rPr lang="en" sz="1250">
                <a:solidFill>
                  <a:srgbClr val="374151"/>
                </a:solidFill>
                <a:highlight>
                  <a:schemeClr val="lt1"/>
                </a:highlight>
                <a:latin typeface="Courier New"/>
                <a:ea typeface="Courier New"/>
                <a:cs typeface="Courier New"/>
                <a:sym typeface="Courier New"/>
              </a:rPr>
              <a:t>F12</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Ctrl+Shift+I</a:t>
            </a:r>
            <a:r>
              <a:rPr lang="en" sz="1400">
                <a:solidFill>
                  <a:srgbClr val="374151"/>
                </a:solidFill>
                <a:highlight>
                  <a:schemeClr val="lt1"/>
                </a:highlight>
                <a:latin typeface="Roboto"/>
                <a:ea typeface="Roboto"/>
                <a:cs typeface="Roboto"/>
                <a:sym typeface="Roboto"/>
              </a:rPr>
              <a:t> (Windows/Linux) or </a:t>
            </a:r>
            <a:r>
              <a:rPr lang="en" sz="1250">
                <a:solidFill>
                  <a:srgbClr val="374151"/>
                </a:solidFill>
                <a:highlight>
                  <a:schemeClr val="lt1"/>
                </a:highlight>
                <a:latin typeface="Courier New"/>
                <a:ea typeface="Courier New"/>
                <a:cs typeface="Courier New"/>
                <a:sym typeface="Courier New"/>
              </a:rPr>
              <a:t>Cmd+Option+I</a:t>
            </a:r>
            <a:r>
              <a:rPr lang="en" sz="1400">
                <a:solidFill>
                  <a:srgbClr val="374151"/>
                </a:solidFill>
                <a:highlight>
                  <a:schemeClr val="lt1"/>
                </a:highlight>
                <a:latin typeface="Roboto"/>
                <a:ea typeface="Roboto"/>
                <a:cs typeface="Roboto"/>
                <a:sym typeface="Roboto"/>
              </a:rPr>
              <a:t> (Mac).</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Safari: Go to </a:t>
            </a:r>
            <a:r>
              <a:rPr lang="en" sz="1250">
                <a:solidFill>
                  <a:srgbClr val="374151"/>
                </a:solidFill>
                <a:highlight>
                  <a:schemeClr val="lt1"/>
                </a:highlight>
                <a:latin typeface="Courier New"/>
                <a:ea typeface="Courier New"/>
                <a:cs typeface="Courier New"/>
                <a:sym typeface="Courier New"/>
              </a:rPr>
              <a:t>Preferences &gt; Advanced</a:t>
            </a:r>
            <a:r>
              <a:rPr lang="en" sz="1400">
                <a:solidFill>
                  <a:srgbClr val="374151"/>
                </a:solidFill>
                <a:highlight>
                  <a:schemeClr val="lt1"/>
                </a:highlight>
                <a:latin typeface="Roboto"/>
                <a:ea typeface="Roboto"/>
                <a:cs typeface="Roboto"/>
                <a:sym typeface="Roboto"/>
              </a:rPr>
              <a:t> and enable "Show Develop menu in menu bar," then use </a:t>
            </a:r>
            <a:r>
              <a:rPr lang="en" sz="1250">
                <a:solidFill>
                  <a:srgbClr val="374151"/>
                </a:solidFill>
                <a:highlight>
                  <a:schemeClr val="lt1"/>
                </a:highlight>
                <a:latin typeface="Courier New"/>
                <a:ea typeface="Courier New"/>
                <a:cs typeface="Courier New"/>
                <a:sym typeface="Courier New"/>
              </a:rPr>
              <a:t>Cmd+Option+I</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Alternatively, right-click on a webpage and select "Inspect" or "Inspect Element."</a:t>
            </a:r>
            <a:endParaRPr sz="1400">
              <a:solidFill>
                <a:srgbClr val="000000"/>
              </a:solidFill>
              <a:highlight>
                <a:schemeClr val="lt1"/>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234" name="Google Shape;234;p1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Variables:</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a:solidFill>
                  <a:srgbClr val="374151"/>
                </a:solidFill>
                <a:highlight>
                  <a:schemeClr val="lt1"/>
                </a:highlight>
                <a:latin typeface="Roboto"/>
                <a:ea typeface="Roboto"/>
                <a:cs typeface="Roboto"/>
                <a:sym typeface="Roboto"/>
              </a:rPr>
              <a:t>Variables are used to store and manage data in a program. They provide a way to give names to values so that you can refer to them later. In JavaScript, you can declare variables using keywords like </a:t>
            </a:r>
            <a:r>
              <a:rPr lang="en" sz="1050">
                <a:solidFill>
                  <a:srgbClr val="188038"/>
                </a:solidFill>
                <a:highlight>
                  <a:schemeClr val="lt1"/>
                </a:highlight>
                <a:latin typeface="Courier New"/>
                <a:ea typeface="Courier New"/>
                <a:cs typeface="Courier New"/>
                <a:sym typeface="Courier New"/>
              </a:rPr>
              <a:t>var</a:t>
            </a:r>
            <a:r>
              <a:rPr lang="en">
                <a:solidFill>
                  <a:srgbClr val="374151"/>
                </a:solidFill>
                <a:highlight>
                  <a:schemeClr val="lt1"/>
                </a:highlight>
                <a:latin typeface="Roboto"/>
                <a:ea typeface="Roboto"/>
                <a:cs typeface="Roboto"/>
                <a:sym typeface="Roboto"/>
              </a:rPr>
              <a:t>, </a:t>
            </a:r>
            <a:r>
              <a:rPr lang="en" sz="1050">
                <a:solidFill>
                  <a:srgbClr val="188038"/>
                </a:solidFill>
                <a:highlight>
                  <a:schemeClr val="lt1"/>
                </a:highlight>
                <a:latin typeface="Courier New"/>
                <a:ea typeface="Courier New"/>
                <a:cs typeface="Courier New"/>
                <a:sym typeface="Courier New"/>
              </a:rPr>
              <a:t>let</a:t>
            </a:r>
            <a:r>
              <a:rPr lang="en">
                <a:solidFill>
                  <a:srgbClr val="374151"/>
                </a:solidFill>
                <a:highlight>
                  <a:schemeClr val="lt1"/>
                </a:highlight>
                <a:latin typeface="Roboto"/>
                <a:ea typeface="Roboto"/>
                <a:cs typeface="Roboto"/>
                <a:sym typeface="Roboto"/>
              </a:rPr>
              <a:t>, or </a:t>
            </a:r>
            <a:r>
              <a:rPr lang="en" sz="1050">
                <a:solidFill>
                  <a:srgbClr val="188038"/>
                </a:solidFill>
                <a:highlight>
                  <a:schemeClr val="lt1"/>
                </a:highlight>
                <a:latin typeface="Courier New"/>
                <a:ea typeface="Courier New"/>
                <a:cs typeface="Courier New"/>
                <a:sym typeface="Courier New"/>
              </a:rPr>
              <a:t>const</a:t>
            </a:r>
            <a:r>
              <a:rPr lang="en">
                <a:solidFill>
                  <a:srgbClr val="374151"/>
                </a:solidFill>
                <a:highlight>
                  <a:schemeClr val="lt1"/>
                </a:highlight>
                <a:latin typeface="Roboto"/>
                <a:ea typeface="Roboto"/>
                <a:cs typeface="Roboto"/>
                <a:sym typeface="Roboto"/>
              </a:rPr>
              <a:t>.</a:t>
            </a:r>
            <a:endParaRPr>
              <a:solidFill>
                <a:srgbClr val="374151"/>
              </a:solidFill>
              <a:highlight>
                <a:schemeClr val="lt1"/>
              </a:highlight>
              <a:latin typeface="Roboto"/>
              <a:ea typeface="Roboto"/>
              <a:cs typeface="Roboto"/>
              <a:sym typeface="Roboto"/>
            </a:endParaRPr>
          </a:p>
          <a:p>
            <a:pPr indent="0" lvl="0" marL="0" rtl="0" algn="just">
              <a:lnSpc>
                <a:spcPct val="115000"/>
              </a:lnSpc>
              <a:spcBef>
                <a:spcPts val="1400"/>
              </a:spcBef>
              <a:spcAft>
                <a:spcPts val="0"/>
              </a:spcAft>
              <a:buSzPts val="1300"/>
              <a:buNone/>
            </a:pPr>
            <a:r>
              <a:rPr b="1" lang="en" sz="1450">
                <a:solidFill>
                  <a:srgbClr val="000000"/>
                </a:solidFill>
                <a:highlight>
                  <a:schemeClr val="lt1"/>
                </a:highlight>
                <a:latin typeface="Roboto"/>
                <a:ea typeface="Roboto"/>
                <a:cs typeface="Roboto"/>
                <a:sym typeface="Roboto"/>
              </a:rPr>
              <a:t>Declaration and Assignment:</a:t>
            </a:r>
            <a:endParaRPr b="1" sz="14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1200"/>
              </a:spcAft>
              <a:buSzPts val="1300"/>
              <a:buNone/>
            </a:pPr>
            <a:r>
              <a:t/>
            </a:r>
            <a:endParaRPr sz="1200">
              <a:solidFill>
                <a:srgbClr val="374151"/>
              </a:solidFill>
              <a:highlight>
                <a:srgbClr val="F7F7F8"/>
              </a:highlight>
              <a:latin typeface="Roboto"/>
              <a:ea typeface="Roboto"/>
              <a:cs typeface="Roboto"/>
              <a:sym typeface="Roboto"/>
            </a:endParaRPr>
          </a:p>
        </p:txBody>
      </p:sp>
      <p:pic>
        <p:nvPicPr>
          <p:cNvPr id="235" name="Google Shape;235;p18"/>
          <p:cNvPicPr preferRelativeResize="0"/>
          <p:nvPr/>
        </p:nvPicPr>
        <p:blipFill rotWithShape="1">
          <a:blip r:embed="rId3">
            <a:alphaModFix/>
          </a:blip>
          <a:srcRect b="0" l="0" r="0" t="0"/>
          <a:stretch/>
        </p:blipFill>
        <p:spPr>
          <a:xfrm>
            <a:off x="2232950" y="2850850"/>
            <a:ext cx="4166450" cy="14892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3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43" name="Google Shape;1743;p23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Elements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Inspect and modify HTML and CSS in real time.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Edit and experiment with styles, layout, and content.</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Identify and locate elements in the DOM.</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Console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View and interact with JavaScript console messages:</a:t>
            </a:r>
            <a:endParaRPr sz="1400">
              <a:solidFill>
                <a:srgbClr val="374151"/>
              </a:solidFill>
              <a:highlight>
                <a:schemeClr val="lt1"/>
              </a:highlight>
              <a:latin typeface="Roboto"/>
              <a:ea typeface="Roboto"/>
              <a:cs typeface="Roboto"/>
              <a:sym typeface="Roboto"/>
            </a:endParaRPr>
          </a:p>
          <a:p>
            <a:pPr indent="-298450" lvl="2" marL="1371600" rtl="0" algn="l">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console.log()</a:t>
            </a:r>
            <a:r>
              <a:rPr lang="en" sz="1400">
                <a:solidFill>
                  <a:srgbClr val="374151"/>
                </a:solidFill>
                <a:highlight>
                  <a:schemeClr val="lt1"/>
                </a:highlight>
                <a:latin typeface="Roboto"/>
                <a:ea typeface="Roboto"/>
                <a:cs typeface="Roboto"/>
                <a:sym typeface="Roboto"/>
              </a:rPr>
              <a:t> to log information for debugging.</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Catch and handle errors and exceptions.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Evaluate JavaScript expressions and commands.</a:t>
            </a:r>
            <a:endParaRPr sz="1500">
              <a:highlight>
                <a:schemeClr val="lt1"/>
              </a:highlight>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3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49" name="Google Shape;1749;p23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Sources Tab (Debugger)</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breakpoints to pause code execution at specific lines.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Step through code line by line.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Inspect variables and call stacks.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Blackbox scripts to exclude them from debugging.</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Network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Monitor network requests: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View request and response headers.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Inspect the content of HTTP requests and responses.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Analyze load times and performance.</a:t>
            </a:r>
            <a:endParaRPr sz="1500">
              <a:highlight>
                <a:schemeClr val="lt1"/>
              </a:highlight>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3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55" name="Google Shape;1755;p23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Application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Inspect and manage browser storage: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View and edit cookies, local storage, and session storage.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Access IndexedDB and Web SQL databases.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Debug service workers.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Performance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Profile web page performance: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Record and analyze runtime performance.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Identify bottlenecks and slow code.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Optimize for better user experiences.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23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61" name="Google Shape;1761;p23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Security Tab</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Check for security issues: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View certificate information.</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Detect and handle mixed content (HTTP/HTTPS).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Access security reports and warnings.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Lighthouse (Audits)</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Run audits to evaluate web page quality and performance:</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Assess accessibility, SEO, and best practices.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Get recommendations for improvements.</a:t>
            </a:r>
            <a:endParaRPr sz="1500">
              <a:highlight>
                <a:schemeClr val="lt1"/>
              </a:highlight>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3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67" name="Google Shape;1767;p23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700">
                <a:solidFill>
                  <a:srgbClr val="000000"/>
                </a:solidFill>
                <a:highlight>
                  <a:schemeClr val="lt1"/>
                </a:highlight>
                <a:latin typeface="Roboto"/>
                <a:ea typeface="Roboto"/>
                <a:cs typeface="Roboto"/>
                <a:sym typeface="Roboto"/>
              </a:rPr>
              <a:t>Debugging Techniques and Breakpoints</a:t>
            </a:r>
            <a:endParaRPr b="1" sz="17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Debugging Techniques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Debugging is the process of finding and fixing errors in your code.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Effective debugging requires systematic approaches and tools.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Logging (console.log)</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The simplest debugging technique is using </a:t>
            </a:r>
            <a:r>
              <a:rPr lang="en" sz="1250">
                <a:solidFill>
                  <a:srgbClr val="374151"/>
                </a:solidFill>
                <a:highlight>
                  <a:schemeClr val="lt1"/>
                </a:highlight>
                <a:latin typeface="Courier New"/>
                <a:ea typeface="Courier New"/>
                <a:cs typeface="Courier New"/>
                <a:sym typeface="Courier New"/>
              </a:rPr>
              <a:t>console.log</a:t>
            </a:r>
            <a:r>
              <a:rPr lang="en" sz="1400">
                <a:solidFill>
                  <a:srgbClr val="374151"/>
                </a:solidFill>
                <a:highlight>
                  <a:schemeClr val="lt1"/>
                </a:highlight>
                <a:latin typeface="Roboto"/>
                <a:ea typeface="Roboto"/>
                <a:cs typeface="Roboto"/>
                <a:sym typeface="Roboto"/>
              </a:rPr>
              <a:t> statements.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 variable values, function outputs, or execution flow to the browser console.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Helpful for understanding how your code behaves.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900">
              <a:solidFill>
                <a:srgbClr val="000000"/>
              </a:solidFill>
              <a:highlight>
                <a:schemeClr val="lt1"/>
              </a:highlight>
              <a:latin typeface="Roboto"/>
              <a:ea typeface="Roboto"/>
              <a:cs typeface="Roboto"/>
              <a:sym typeface="Roboto"/>
            </a:endParaRPr>
          </a:p>
        </p:txBody>
      </p:sp>
      <p:pic>
        <p:nvPicPr>
          <p:cNvPr id="1768" name="Google Shape;1768;p238"/>
          <p:cNvPicPr preferRelativeResize="0"/>
          <p:nvPr/>
        </p:nvPicPr>
        <p:blipFill rotWithShape="1">
          <a:blip r:embed="rId3">
            <a:alphaModFix/>
          </a:blip>
          <a:srcRect b="0" l="0" r="0" t="0"/>
          <a:stretch/>
        </p:blipFill>
        <p:spPr>
          <a:xfrm>
            <a:off x="1727750" y="3698025"/>
            <a:ext cx="5124450" cy="25717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3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74" name="Google Shape;1774;p23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Breakpoints</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Breakpoints are markers in your code where execution pauses for inspection.</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breakpoints in the browser's developer tools.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Useful for in-depth examination of code behavior.</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Types of Breakpoints</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Line Breakpoints: Pause at a specific line of code.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Conditional Breakpoints: Pause only when a specified condition is met.</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Function Breakpoints: Pause when a specific function is called.</a:t>
            </a:r>
            <a:endParaRPr sz="1500">
              <a:highlight>
                <a:schemeClr val="lt1"/>
              </a:highlight>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24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80" name="Google Shape;1780;p24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Setting Breakpoints</a:t>
            </a:r>
            <a:endParaRPr b="1"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 	   In the "Sources" or "Debugger" tab of developer tools: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Click on the line number to set a line breakpoint.</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Right-click on a line to add a conditional breakpoint.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Stepping Through Code</a:t>
            </a:r>
            <a:endParaRPr b="1" sz="1400">
              <a:solidFill>
                <a:srgbClr val="374151"/>
              </a:solidFill>
              <a:highlight>
                <a:schemeClr val="lt1"/>
              </a:highlight>
              <a:latin typeface="Roboto"/>
              <a:ea typeface="Roboto"/>
              <a:cs typeface="Roboto"/>
              <a:sym typeface="Roboto"/>
            </a:endParaRPr>
          </a:p>
          <a:p>
            <a:pPr indent="45720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Use step commands to move through code execution:</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Step Over: Execute the current line and move to the next.</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Step Into: Dive into a function being called.</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Step Out: Finish executing the current function and return to the caller.</a:t>
            </a:r>
            <a:endParaRPr sz="1500">
              <a:highlight>
                <a:schemeClr val="lt1"/>
              </a:highlight>
            </a:endParaRPr>
          </a:p>
        </p:txBody>
      </p:sp>
      <p:pic>
        <p:nvPicPr>
          <p:cNvPr id="1781" name="Google Shape;1781;p240"/>
          <p:cNvPicPr preferRelativeResize="0"/>
          <p:nvPr/>
        </p:nvPicPr>
        <p:blipFill rotWithShape="1">
          <a:blip r:embed="rId3">
            <a:alphaModFix/>
          </a:blip>
          <a:srcRect b="0" l="0" r="0" t="0"/>
          <a:stretch/>
        </p:blipFill>
        <p:spPr>
          <a:xfrm>
            <a:off x="1673900" y="2395538"/>
            <a:ext cx="4248150" cy="35242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24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87" name="Google Shape;1787;p24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Inspecting Variables</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While paused at a breakpoint, inspect variable values: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Hover over variables to see their current values.</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Add variables to watchlist for continuous monitoring.</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Conditional Breakpoints</a:t>
            </a:r>
            <a:endParaRPr b="1"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breakpoints that trigger only when specific conditions are met:</a:t>
            </a:r>
            <a:endParaRPr sz="1400">
              <a:solidFill>
                <a:srgbClr val="374151"/>
              </a:solidFill>
              <a:highlight>
                <a:schemeClr val="lt1"/>
              </a:highlight>
              <a:latin typeface="Roboto"/>
              <a:ea typeface="Roboto"/>
              <a:cs typeface="Roboto"/>
              <a:sym typeface="Roboto"/>
            </a:endParaRPr>
          </a:p>
          <a:p>
            <a:pPr indent="-317500" lvl="2" marL="13716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Right-click on a breakpoint and add a condition.</a:t>
            </a:r>
            <a:endParaRPr sz="1400">
              <a:solidFill>
                <a:srgbClr val="374151"/>
              </a:solidFill>
              <a:highlight>
                <a:schemeClr val="lt1"/>
              </a:highlight>
              <a:latin typeface="Roboto"/>
              <a:ea typeface="Roboto"/>
              <a:cs typeface="Roboto"/>
              <a:sym typeface="Roboto"/>
            </a:endParaRPr>
          </a:p>
          <a:p>
            <a:pPr indent="0" lvl="0" marL="457200" rtl="0" algn="l">
              <a:lnSpc>
                <a:spcPct val="115000"/>
              </a:lnSpc>
              <a:spcBef>
                <a:spcPts val="1500"/>
              </a:spcBef>
              <a:spcAft>
                <a:spcPts val="1200"/>
              </a:spcAft>
              <a:buSzPts val="1300"/>
              <a:buNone/>
            </a:pPr>
            <a:r>
              <a:t/>
            </a:r>
            <a:endParaRPr sz="1500">
              <a:highlight>
                <a:schemeClr val="lt1"/>
              </a:highlight>
            </a:endParaRPr>
          </a:p>
        </p:txBody>
      </p:sp>
      <p:pic>
        <p:nvPicPr>
          <p:cNvPr id="1788" name="Google Shape;1788;p241"/>
          <p:cNvPicPr preferRelativeResize="0"/>
          <p:nvPr/>
        </p:nvPicPr>
        <p:blipFill rotWithShape="1">
          <a:blip r:embed="rId3">
            <a:alphaModFix/>
          </a:blip>
          <a:srcRect b="0" l="0" r="0" t="0"/>
          <a:stretch/>
        </p:blipFill>
        <p:spPr>
          <a:xfrm>
            <a:off x="2253548" y="3343150"/>
            <a:ext cx="2740479" cy="5352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24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794" name="Google Shape;1794;p24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Function Breakpoints</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Pause code execution when a specific function is called:</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a function breakpoint in the developer tools.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highlight>
                <a:schemeClr val="lt1"/>
              </a:highligh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4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00" name="Google Shape;1800;p24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Handling Exceptions with try...catch</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The try...catch Statement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try</a:t>
            </a:r>
            <a:r>
              <a:rPr lang="en" sz="1400">
                <a:solidFill>
                  <a:srgbClr val="374151"/>
                </a:solidFill>
                <a:highlight>
                  <a:schemeClr val="lt1"/>
                </a:highlight>
                <a:latin typeface="Roboto"/>
                <a:ea typeface="Roboto"/>
                <a:cs typeface="Roboto"/>
                <a:sym typeface="Roboto"/>
              </a:rPr>
              <a:t> block contains code that might throw an exception.</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 handles the exception if one is thrown.</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Optionally, an </a:t>
            </a:r>
            <a:r>
              <a:rPr lang="en" sz="1250">
                <a:solidFill>
                  <a:srgbClr val="374151"/>
                </a:solidFill>
                <a:highlight>
                  <a:schemeClr val="lt1"/>
                </a:highlight>
                <a:latin typeface="Courier New"/>
                <a:ea typeface="Courier New"/>
                <a:cs typeface="Courier New"/>
                <a:sym typeface="Courier New"/>
              </a:rPr>
              <a:t>finally</a:t>
            </a:r>
            <a:r>
              <a:rPr lang="en" sz="1400">
                <a:solidFill>
                  <a:srgbClr val="374151"/>
                </a:solidFill>
                <a:highlight>
                  <a:schemeClr val="lt1"/>
                </a:highlight>
                <a:latin typeface="Roboto"/>
                <a:ea typeface="Roboto"/>
                <a:cs typeface="Roboto"/>
                <a:sym typeface="Roboto"/>
              </a:rPr>
              <a:t> block can be used to execute code regardless of whether an exception is thrown.</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b="1" sz="1500">
              <a:solidFill>
                <a:srgbClr val="000000"/>
              </a:solidFill>
              <a:highlight>
                <a:schemeClr val="lt1"/>
              </a:highlight>
              <a:latin typeface="Roboto"/>
              <a:ea typeface="Roboto"/>
              <a:cs typeface="Roboto"/>
              <a:sym typeface="Roboto"/>
            </a:endParaRPr>
          </a:p>
        </p:txBody>
      </p:sp>
      <p:pic>
        <p:nvPicPr>
          <p:cNvPr id="1801" name="Google Shape;1801;p243"/>
          <p:cNvPicPr preferRelativeResize="0"/>
          <p:nvPr/>
        </p:nvPicPr>
        <p:blipFill rotWithShape="1">
          <a:blip r:embed="rId3">
            <a:alphaModFix/>
          </a:blip>
          <a:srcRect b="0" l="0" r="0" t="0"/>
          <a:stretch/>
        </p:blipFill>
        <p:spPr>
          <a:xfrm>
            <a:off x="2919625" y="2737025"/>
            <a:ext cx="4489601" cy="153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41" name="Google Shape;241;p1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Variable Names: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Variable names must start with a letter, underscore, or dollar sign. They can also include numbers, but cannot start with a number. Variable names are case-sensitive.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a:highlight>
                <a:schemeClr val="lt1"/>
              </a:highlight>
            </a:endParaRPr>
          </a:p>
        </p:txBody>
      </p:sp>
      <p:pic>
        <p:nvPicPr>
          <p:cNvPr id="242" name="Google Shape;242;p19"/>
          <p:cNvPicPr preferRelativeResize="0"/>
          <p:nvPr/>
        </p:nvPicPr>
        <p:blipFill rotWithShape="1">
          <a:blip r:embed="rId3">
            <a:alphaModFix/>
          </a:blip>
          <a:srcRect b="0" l="0" r="0" t="0"/>
          <a:stretch/>
        </p:blipFill>
        <p:spPr>
          <a:xfrm>
            <a:off x="1425788" y="2727138"/>
            <a:ext cx="6296025" cy="13049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24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07" name="Google Shape;1807;p24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How try...catch Works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When an exception is thrown inside the </a:t>
            </a:r>
            <a:r>
              <a:rPr lang="en" sz="1250">
                <a:solidFill>
                  <a:srgbClr val="374151"/>
                </a:solidFill>
                <a:highlight>
                  <a:schemeClr val="lt1"/>
                </a:highlight>
                <a:latin typeface="Courier New"/>
                <a:ea typeface="Courier New"/>
                <a:cs typeface="Courier New"/>
                <a:sym typeface="Courier New"/>
              </a:rPr>
              <a:t>try</a:t>
            </a:r>
            <a:r>
              <a:rPr lang="en" sz="1400">
                <a:solidFill>
                  <a:srgbClr val="374151"/>
                </a:solidFill>
                <a:highlight>
                  <a:schemeClr val="lt1"/>
                </a:highlight>
                <a:latin typeface="Roboto"/>
                <a:ea typeface="Roboto"/>
                <a:cs typeface="Roboto"/>
                <a:sym typeface="Roboto"/>
              </a:rPr>
              <a:t> block:</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Code execution in the </a:t>
            </a:r>
            <a:r>
              <a:rPr lang="en" sz="1250">
                <a:solidFill>
                  <a:srgbClr val="374151"/>
                </a:solidFill>
                <a:highlight>
                  <a:schemeClr val="lt1"/>
                </a:highlight>
                <a:latin typeface="Courier New"/>
                <a:ea typeface="Courier New"/>
                <a:cs typeface="Courier New"/>
                <a:sym typeface="Courier New"/>
              </a:rPr>
              <a:t>try</a:t>
            </a:r>
            <a:r>
              <a:rPr lang="en" sz="1400">
                <a:solidFill>
                  <a:srgbClr val="374151"/>
                </a:solidFill>
                <a:highlight>
                  <a:schemeClr val="lt1"/>
                </a:highlight>
                <a:latin typeface="Roboto"/>
                <a:ea typeface="Roboto"/>
                <a:cs typeface="Roboto"/>
                <a:sym typeface="Roboto"/>
              </a:rPr>
              <a:t> block stops.</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Control is transferred to the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 can access information about the exception through the </a:t>
            </a:r>
            <a:r>
              <a:rPr lang="en" sz="1250">
                <a:solidFill>
                  <a:srgbClr val="374151"/>
                </a:solidFill>
                <a:highlight>
                  <a:schemeClr val="lt1"/>
                </a:highlight>
                <a:latin typeface="Courier New"/>
                <a:ea typeface="Courier New"/>
                <a:cs typeface="Courier New"/>
                <a:sym typeface="Courier New"/>
              </a:rPr>
              <a:t>error</a:t>
            </a:r>
            <a:r>
              <a:rPr lang="en" sz="1400">
                <a:solidFill>
                  <a:srgbClr val="374151"/>
                </a:solidFill>
                <a:highlight>
                  <a:schemeClr val="lt1"/>
                </a:highlight>
                <a:latin typeface="Roboto"/>
                <a:ea typeface="Roboto"/>
                <a:cs typeface="Roboto"/>
                <a:sym typeface="Roboto"/>
              </a:rPr>
              <a:t> parameter.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4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13" name="Google Shape;1813;p24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Handling Exceptions</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the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 you can:</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 the error.</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Provide alternative code paths.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Re-throw the error to propagate it to higher levels of the program</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814" name="Google Shape;1814;p245"/>
          <p:cNvPicPr preferRelativeResize="0"/>
          <p:nvPr/>
        </p:nvPicPr>
        <p:blipFill rotWithShape="1">
          <a:blip r:embed="rId3">
            <a:alphaModFix/>
          </a:blip>
          <a:srcRect b="0" l="0" r="0" t="0"/>
          <a:stretch/>
        </p:blipFill>
        <p:spPr>
          <a:xfrm>
            <a:off x="2209800" y="2725188"/>
            <a:ext cx="4724400" cy="168592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24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20" name="Google Shape;1820;p24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Multiple catch Blocks</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You can have multiple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blocks to handle different types of exceptions.</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first matching </a:t>
            </a:r>
            <a:r>
              <a:rPr lang="en" sz="1250">
                <a:solidFill>
                  <a:srgbClr val="374151"/>
                </a:solidFill>
                <a:highlight>
                  <a:schemeClr val="lt1"/>
                </a:highlight>
                <a:latin typeface="Courier New"/>
                <a:ea typeface="Courier New"/>
                <a:cs typeface="Courier New"/>
                <a:sym typeface="Courier New"/>
              </a:rPr>
              <a:t>catch</a:t>
            </a:r>
            <a:r>
              <a:rPr lang="en" sz="1400">
                <a:solidFill>
                  <a:srgbClr val="374151"/>
                </a:solidFill>
                <a:highlight>
                  <a:schemeClr val="lt1"/>
                </a:highlight>
                <a:latin typeface="Roboto"/>
                <a:ea typeface="Roboto"/>
                <a:cs typeface="Roboto"/>
                <a:sym typeface="Roboto"/>
              </a:rPr>
              <a:t> block is executed.</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821" name="Google Shape;1821;p246"/>
          <p:cNvPicPr preferRelativeResize="0"/>
          <p:nvPr/>
        </p:nvPicPr>
        <p:blipFill rotWithShape="1">
          <a:blip r:embed="rId3">
            <a:alphaModFix/>
          </a:blip>
          <a:srcRect b="0" l="0" r="0" t="0"/>
          <a:stretch/>
        </p:blipFill>
        <p:spPr>
          <a:xfrm>
            <a:off x="1716300" y="2264600"/>
            <a:ext cx="5715000" cy="198120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24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27" name="Google Shape;1827;p24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The finally Block</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finally</a:t>
            </a:r>
            <a:r>
              <a:rPr lang="en" sz="1400">
                <a:solidFill>
                  <a:srgbClr val="374151"/>
                </a:solidFill>
                <a:highlight>
                  <a:schemeClr val="lt1"/>
                </a:highlight>
                <a:latin typeface="Roboto"/>
                <a:ea typeface="Roboto"/>
                <a:cs typeface="Roboto"/>
                <a:sym typeface="Roboto"/>
              </a:rPr>
              <a:t> block, if provided, runs regardless of whether an exception is thrown.</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it for cleanup operations like closing files or releasing resources.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828" name="Google Shape;1828;p247"/>
          <p:cNvPicPr preferRelativeResize="0"/>
          <p:nvPr/>
        </p:nvPicPr>
        <p:blipFill rotWithShape="1">
          <a:blip r:embed="rId3">
            <a:alphaModFix/>
          </a:blip>
          <a:srcRect b="0" l="0" r="0" t="0"/>
          <a:stretch/>
        </p:blipFill>
        <p:spPr>
          <a:xfrm>
            <a:off x="2345150" y="2168000"/>
            <a:ext cx="4076700" cy="20193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48"/>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 (Exercise)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834" name="Google Shape;1834;p248"/>
          <p:cNvSpPr txBox="1"/>
          <p:nvPr>
            <p:ph idx="1" type="body"/>
          </p:nvPr>
        </p:nvSpPr>
        <p:spPr>
          <a:xfrm>
            <a:off x="729450" y="1326450"/>
            <a:ext cx="7688700" cy="30135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work with code snippets that contain potential errors. Your task is to use try...catch blocks to handle these errors gracefully.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each code snippet, read the code and identify the potential error(s). Then, wrap the code in a try...catch block to catch and handle the errors. Provide a comment explaining the error and how you handled it.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rPr lang="en" sz="1400">
                <a:solidFill>
                  <a:srgbClr val="000000"/>
                </a:solidFill>
                <a:highlight>
                  <a:schemeClr val="lt1"/>
                </a:highlight>
                <a:latin typeface="Roboto"/>
                <a:ea typeface="Roboto"/>
                <a:cs typeface="Roboto"/>
                <a:sym typeface="Roboto"/>
              </a:rPr>
              <a:t>Code Snippet 1:</a:t>
            </a:r>
            <a:endParaRPr sz="1500">
              <a:highlight>
                <a:schemeClr val="lt1"/>
              </a:highlight>
            </a:endParaRPr>
          </a:p>
        </p:txBody>
      </p:sp>
      <p:pic>
        <p:nvPicPr>
          <p:cNvPr id="1835" name="Google Shape;1835;p248"/>
          <p:cNvPicPr preferRelativeResize="0"/>
          <p:nvPr/>
        </p:nvPicPr>
        <p:blipFill rotWithShape="1">
          <a:blip r:embed="rId3">
            <a:alphaModFix/>
          </a:blip>
          <a:srcRect b="0" l="0" r="0" t="0"/>
          <a:stretch/>
        </p:blipFill>
        <p:spPr>
          <a:xfrm>
            <a:off x="2168513" y="3396963"/>
            <a:ext cx="5686425" cy="942975"/>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4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41" name="Google Shape;1841;p24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600">
                <a:solidFill>
                  <a:srgbClr val="000000"/>
                </a:solidFill>
                <a:highlight>
                  <a:schemeClr val="lt1"/>
                </a:highlight>
                <a:latin typeface="Roboto"/>
                <a:ea typeface="Roboto"/>
                <a:cs typeface="Roboto"/>
                <a:sym typeface="Roboto"/>
              </a:rPr>
              <a:t>Console Methods for Debugging</a:t>
            </a:r>
            <a:endParaRPr b="1" sz="16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console.log()</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most commonly used console method.</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messages or data to the console.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Helpful for general debugging and inspecting variable values.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b="1" sz="1600">
              <a:solidFill>
                <a:srgbClr val="000000"/>
              </a:solidFill>
              <a:highlight>
                <a:schemeClr val="lt1"/>
              </a:highlight>
              <a:latin typeface="Roboto"/>
              <a:ea typeface="Roboto"/>
              <a:cs typeface="Roboto"/>
              <a:sym typeface="Roboto"/>
            </a:endParaRPr>
          </a:p>
        </p:txBody>
      </p:sp>
      <p:pic>
        <p:nvPicPr>
          <p:cNvPr id="1842" name="Google Shape;1842;p249"/>
          <p:cNvPicPr preferRelativeResize="0"/>
          <p:nvPr/>
        </p:nvPicPr>
        <p:blipFill rotWithShape="1">
          <a:blip r:embed="rId3">
            <a:alphaModFix/>
          </a:blip>
          <a:srcRect b="0" l="0" r="0" t="0"/>
          <a:stretch/>
        </p:blipFill>
        <p:spPr>
          <a:xfrm>
            <a:off x="1741225" y="3024800"/>
            <a:ext cx="3358962" cy="49865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5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48" name="Google Shape;1848;p25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console.error()</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error messages to the console.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Typically used for reporting and highlighting errors.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Messages are often displayed in red for emphasis.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console.warn()</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warning messages to the console.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Useful for alerting developers to potential issues or deprecated features.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Messages are often displayed in yellow.</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849" name="Google Shape;1849;p250"/>
          <p:cNvPicPr preferRelativeResize="0"/>
          <p:nvPr/>
        </p:nvPicPr>
        <p:blipFill rotWithShape="1">
          <a:blip r:embed="rId3">
            <a:alphaModFix/>
          </a:blip>
          <a:srcRect b="0" l="0" r="0" t="0"/>
          <a:stretch/>
        </p:blipFill>
        <p:spPr>
          <a:xfrm>
            <a:off x="1822025" y="2322425"/>
            <a:ext cx="4854781" cy="498650"/>
          </a:xfrm>
          <a:prstGeom prst="rect">
            <a:avLst/>
          </a:prstGeom>
          <a:noFill/>
          <a:ln>
            <a:noFill/>
          </a:ln>
        </p:spPr>
      </p:pic>
      <p:pic>
        <p:nvPicPr>
          <p:cNvPr id="1850" name="Google Shape;1850;p250"/>
          <p:cNvPicPr preferRelativeResize="0"/>
          <p:nvPr/>
        </p:nvPicPr>
        <p:blipFill rotWithShape="1">
          <a:blip r:embed="rId4">
            <a:alphaModFix/>
          </a:blip>
          <a:srcRect b="0" l="0" r="0" t="0"/>
          <a:stretch/>
        </p:blipFill>
        <p:spPr>
          <a:xfrm>
            <a:off x="1822025" y="3841400"/>
            <a:ext cx="4069628" cy="49865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5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56" name="Google Shape;1856;p25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console.info()</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informational messages to the console.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Typically used for non-error information that might be helpful for debugging or tracking code execution.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500">
              <a:highlight>
                <a:schemeClr val="lt1"/>
              </a:highlight>
            </a:endParaRPr>
          </a:p>
          <a:p>
            <a:pPr indent="0" lvl="0" marL="0" rtl="0" algn="l">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console.assert()</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a message and a stack trace if a specified condition is false.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Useful for checking assumptions in code and ensuring specific conditions are met.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857" name="Google Shape;1857;p251"/>
          <p:cNvPicPr preferRelativeResize="0"/>
          <p:nvPr/>
        </p:nvPicPr>
        <p:blipFill rotWithShape="1">
          <a:blip r:embed="rId3">
            <a:alphaModFix/>
          </a:blip>
          <a:srcRect b="0" l="0" r="0" t="0"/>
          <a:stretch/>
        </p:blipFill>
        <p:spPr>
          <a:xfrm>
            <a:off x="2535625" y="2322425"/>
            <a:ext cx="4871426" cy="498650"/>
          </a:xfrm>
          <a:prstGeom prst="rect">
            <a:avLst/>
          </a:prstGeom>
          <a:noFill/>
          <a:ln>
            <a:noFill/>
          </a:ln>
        </p:spPr>
      </p:pic>
      <p:pic>
        <p:nvPicPr>
          <p:cNvPr id="1858" name="Google Shape;1858;p251"/>
          <p:cNvPicPr preferRelativeResize="0"/>
          <p:nvPr/>
        </p:nvPicPr>
        <p:blipFill rotWithShape="1">
          <a:blip r:embed="rId4">
            <a:alphaModFix/>
          </a:blip>
          <a:srcRect b="0" l="0" r="0" t="0"/>
          <a:stretch/>
        </p:blipFill>
        <p:spPr>
          <a:xfrm>
            <a:off x="2131725" y="3603800"/>
            <a:ext cx="4400367" cy="4986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25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64" name="Google Shape;1864;p25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console.debug()</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Logs debug messages to the console.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Similar to console.log but provides a way to filter out debug messages in production environments.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Useful for detailed debugging in development.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865" name="Google Shape;1865;p252"/>
          <p:cNvPicPr preferRelativeResize="0"/>
          <p:nvPr/>
        </p:nvPicPr>
        <p:blipFill rotWithShape="1">
          <a:blip r:embed="rId3">
            <a:alphaModFix/>
          </a:blip>
          <a:srcRect b="0" l="0" r="0" t="0"/>
          <a:stretch/>
        </p:blipFill>
        <p:spPr>
          <a:xfrm>
            <a:off x="1875900" y="2863225"/>
            <a:ext cx="3980748" cy="49865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253"/>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871" name="Google Shape;1871;p253"/>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Objective: In this exercise, you'll work with code snippets that contain potential issues or bugs. Your task is to use console methods for debugging to identify and fix these issues.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Instructions: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each code snippet, read the code, identify the issues, and use console methods (e.g., </a:t>
            </a:r>
            <a:r>
              <a:rPr lang="en" sz="1250">
                <a:solidFill>
                  <a:srgbClr val="374151"/>
                </a:solidFill>
                <a:highlight>
                  <a:schemeClr val="lt1"/>
                </a:highlight>
                <a:latin typeface="Courier New"/>
                <a:ea typeface="Courier New"/>
                <a:cs typeface="Courier New"/>
                <a:sym typeface="Courier New"/>
              </a:rPr>
              <a:t>console.log</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console.error</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console.warn</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console.debug</a:t>
            </a:r>
            <a:r>
              <a:rPr lang="en" sz="1400">
                <a:solidFill>
                  <a:srgbClr val="374151"/>
                </a:solidFill>
                <a:highlight>
                  <a:schemeClr val="lt1"/>
                </a:highlight>
                <a:latin typeface="Roboto"/>
                <a:ea typeface="Roboto"/>
                <a:cs typeface="Roboto"/>
                <a:sym typeface="Roboto"/>
              </a:rPr>
              <a:t>, etc.) to debug the code. Provide comments explaining the issues you found and how you fixed them.</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48" name="Google Shape;248;p2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Data Types:</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Data types define the type of value that a variable can hold. data types can be broadly categorized into primitive and complex data types. </a:t>
            </a:r>
            <a:endParaRPr sz="1400">
              <a:solidFill>
                <a:srgbClr val="374151"/>
              </a:solidFill>
              <a:highlight>
                <a:schemeClr val="lt1"/>
              </a:highlight>
              <a:latin typeface="Roboto"/>
              <a:ea typeface="Roboto"/>
              <a:cs typeface="Roboto"/>
              <a:sym typeface="Roboto"/>
            </a:endParaRPr>
          </a:p>
          <a:p>
            <a:pPr indent="0" lvl="0" marL="0" rtl="0" algn="l">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Primitive Data Types:</a:t>
            </a:r>
            <a:endParaRPr b="1" sz="150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1500"/>
              </a:spcAft>
              <a:buSzPts val="1300"/>
              <a:buNone/>
            </a:pPr>
            <a:r>
              <a:rPr lang="en" sz="1400">
                <a:solidFill>
                  <a:srgbClr val="374151"/>
                </a:solidFill>
                <a:highlight>
                  <a:schemeClr val="lt1"/>
                </a:highlight>
                <a:latin typeface="Roboto"/>
                <a:ea typeface="Roboto"/>
                <a:cs typeface="Roboto"/>
                <a:sym typeface="Roboto"/>
              </a:rPr>
              <a:t>Primitive data types are basic building blocks of data in JavaScript. They are immutable, meaning their values cannot be changed once they are created. Here are the primitive data types:</a:t>
            </a:r>
            <a:endParaRPr sz="1600">
              <a:highlight>
                <a:schemeClr val="lt1"/>
              </a:highlight>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54"/>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7566"/>
              <a:buNone/>
            </a:pPr>
            <a:r>
              <a:rPr lang="en" sz="2100">
                <a:solidFill>
                  <a:srgbClr val="000000"/>
                </a:solidFill>
                <a:highlight>
                  <a:schemeClr val="lt1"/>
                </a:highlight>
                <a:latin typeface="Roboto"/>
                <a:ea typeface="Roboto"/>
                <a:cs typeface="Roboto"/>
                <a:sym typeface="Roboto"/>
              </a:rPr>
              <a:t>Error Handling and Debugging(Exercise)</a:t>
            </a:r>
            <a:endParaRPr sz="3000">
              <a:solidFill>
                <a:srgbClr val="000000"/>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877" name="Google Shape;1877;p254"/>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solidFill>
                  <a:srgbClr val="000000"/>
                </a:solidFill>
                <a:highlight>
                  <a:schemeClr val="lt1"/>
                </a:highlight>
                <a:latin typeface="Roboto"/>
                <a:ea typeface="Roboto"/>
                <a:cs typeface="Roboto"/>
                <a:sym typeface="Roboto"/>
              </a:rPr>
              <a:t>Code Snippet</a:t>
            </a:r>
            <a:endParaRPr sz="1500">
              <a:highlight>
                <a:schemeClr val="lt1"/>
              </a:highlight>
            </a:endParaRPr>
          </a:p>
        </p:txBody>
      </p:sp>
      <p:pic>
        <p:nvPicPr>
          <p:cNvPr id="1878" name="Google Shape;1878;p254"/>
          <p:cNvPicPr preferRelativeResize="0"/>
          <p:nvPr/>
        </p:nvPicPr>
        <p:blipFill rotWithShape="1">
          <a:blip r:embed="rId3">
            <a:alphaModFix/>
          </a:blip>
          <a:srcRect b="0" l="0" r="0" t="0"/>
          <a:stretch/>
        </p:blipFill>
        <p:spPr>
          <a:xfrm>
            <a:off x="687600" y="2024625"/>
            <a:ext cx="7772400" cy="21336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25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p:txBody>
      </p:sp>
      <p:sp>
        <p:nvSpPr>
          <p:cNvPr id="1884" name="Google Shape;1884;p25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Closures: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 closure is a function bundled together with its lexical environment, which includes the variables and references to variables that were in scope when the closure was created.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Closures allow a function to access variables from an outer function, even after the outer function has finished executing.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They provide a way to create private variables and data encapsulation.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5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p:txBody>
      </p:sp>
      <p:sp>
        <p:nvSpPr>
          <p:cNvPr id="1890" name="Google Shape;1890;p25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solidFill>
                  <a:srgbClr val="000000"/>
                </a:solidFill>
                <a:highlight>
                  <a:schemeClr val="lt1"/>
                </a:highlight>
                <a:latin typeface="Roboto"/>
                <a:ea typeface="Roboto"/>
                <a:cs typeface="Roboto"/>
                <a:sym typeface="Roboto"/>
              </a:rPr>
              <a:t>Example of a Closure:</a:t>
            </a:r>
            <a:endParaRPr sz="1400">
              <a:highlight>
                <a:schemeClr val="lt1"/>
              </a:highlight>
            </a:endParaRPr>
          </a:p>
        </p:txBody>
      </p:sp>
      <p:pic>
        <p:nvPicPr>
          <p:cNvPr id="1891" name="Google Shape;1891;p256"/>
          <p:cNvPicPr preferRelativeResize="0"/>
          <p:nvPr/>
        </p:nvPicPr>
        <p:blipFill rotWithShape="1">
          <a:blip r:embed="rId3">
            <a:alphaModFix/>
          </a:blip>
          <a:srcRect b="0" l="0" r="0" t="0"/>
          <a:stretch/>
        </p:blipFill>
        <p:spPr>
          <a:xfrm>
            <a:off x="2542650" y="1514900"/>
            <a:ext cx="5755250" cy="282515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5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897" name="Google Shape;1897;p25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Lexical Scope:</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Lexical scope refers to the static scope of variables in JavaScript, determined by where the variables are declared in the code.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Variables are accessible from within the function where they are defined and any nested functions.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1898" name="Google Shape;1898;p257"/>
          <p:cNvPicPr preferRelativeResize="0"/>
          <p:nvPr/>
        </p:nvPicPr>
        <p:blipFill rotWithShape="1">
          <a:blip r:embed="rId3">
            <a:alphaModFix/>
          </a:blip>
          <a:srcRect b="0" l="0" r="0" t="0"/>
          <a:stretch/>
        </p:blipFill>
        <p:spPr>
          <a:xfrm>
            <a:off x="2286825" y="2571750"/>
            <a:ext cx="5028149" cy="174755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5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04" name="Google Shape;1904;p25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Hoisting</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Hoisting is a JavaScript mechanism where variable and function declarations are moved to the top of their containing scope during the compilation phase.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This means that variables and functions can be used before they are declared in the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Variable Declaration</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Variables declared using </a:t>
            </a:r>
            <a:r>
              <a:rPr lang="en" sz="1250">
                <a:solidFill>
                  <a:srgbClr val="374151"/>
                </a:solidFill>
                <a:highlight>
                  <a:schemeClr val="lt1"/>
                </a:highlight>
                <a:latin typeface="Courier New"/>
                <a:ea typeface="Courier New"/>
                <a:cs typeface="Courier New"/>
                <a:sym typeface="Courier New"/>
              </a:rPr>
              <a:t>var</a:t>
            </a:r>
            <a:r>
              <a:rPr lang="en" sz="1400">
                <a:solidFill>
                  <a:srgbClr val="374151"/>
                </a:solidFill>
                <a:highlight>
                  <a:schemeClr val="lt1"/>
                </a:highlight>
                <a:latin typeface="Roboto"/>
                <a:ea typeface="Roboto"/>
                <a:cs typeface="Roboto"/>
                <a:sym typeface="Roboto"/>
              </a:rPr>
              <a:t> are hoisted, but only the declarations are moved to the top.</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initializations remain in place.</a:t>
            </a:r>
            <a:endParaRPr sz="1500">
              <a:highlight>
                <a:schemeClr val="lt1"/>
              </a:highlight>
            </a:endParaRPr>
          </a:p>
        </p:txBody>
      </p:sp>
      <p:pic>
        <p:nvPicPr>
          <p:cNvPr id="1905" name="Google Shape;1905;p258"/>
          <p:cNvPicPr preferRelativeResize="0"/>
          <p:nvPr/>
        </p:nvPicPr>
        <p:blipFill rotWithShape="1">
          <a:blip r:embed="rId3">
            <a:alphaModFix/>
          </a:blip>
          <a:srcRect b="0" l="0" r="0" t="0"/>
          <a:stretch/>
        </p:blipFill>
        <p:spPr>
          <a:xfrm>
            <a:off x="2360600" y="3442200"/>
            <a:ext cx="3318884" cy="49865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5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11" name="Google Shape;1911;p25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Function Declaration</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Function declarations are also hoisted, including both the function name and its body.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This allows you to call functions before their actual code appears in the source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Variable Declarations vs. Assignments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It's important to note that only variable declarations are hoisted, not their assignments.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Assignments remain in place and are executed in order.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912" name="Google Shape;1912;p259"/>
          <p:cNvPicPr preferRelativeResize="0"/>
          <p:nvPr/>
        </p:nvPicPr>
        <p:blipFill rotWithShape="1">
          <a:blip r:embed="rId3">
            <a:alphaModFix/>
          </a:blip>
          <a:srcRect b="0" l="0" r="0" t="0"/>
          <a:stretch/>
        </p:blipFill>
        <p:spPr>
          <a:xfrm>
            <a:off x="3419650" y="2108375"/>
            <a:ext cx="2308300" cy="765150"/>
          </a:xfrm>
          <a:prstGeom prst="rect">
            <a:avLst/>
          </a:prstGeom>
          <a:noFill/>
          <a:ln>
            <a:noFill/>
          </a:ln>
        </p:spPr>
      </p:pic>
      <p:pic>
        <p:nvPicPr>
          <p:cNvPr id="1913" name="Google Shape;1913;p259"/>
          <p:cNvPicPr preferRelativeResize="0"/>
          <p:nvPr/>
        </p:nvPicPr>
        <p:blipFill rotWithShape="1">
          <a:blip r:embed="rId4">
            <a:alphaModFix/>
          </a:blip>
          <a:srcRect b="0" l="0" r="0" t="0"/>
          <a:stretch/>
        </p:blipFill>
        <p:spPr>
          <a:xfrm>
            <a:off x="2333959" y="3647625"/>
            <a:ext cx="3649832" cy="76515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26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p:txBody>
      </p:sp>
      <p:sp>
        <p:nvSpPr>
          <p:cNvPr id="1919" name="Google Shape;1919;p26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Hoisting with </a:t>
            </a:r>
            <a:r>
              <a:rPr b="1" lang="en" sz="1250">
                <a:solidFill>
                  <a:srgbClr val="374151"/>
                </a:solidFill>
                <a:highlight>
                  <a:schemeClr val="lt1"/>
                </a:highlight>
                <a:latin typeface="Courier New"/>
                <a:ea typeface="Courier New"/>
                <a:cs typeface="Courier New"/>
                <a:sym typeface="Courier New"/>
              </a:rPr>
              <a:t>let</a:t>
            </a:r>
            <a:r>
              <a:rPr b="1" lang="en" sz="1400">
                <a:solidFill>
                  <a:srgbClr val="374151"/>
                </a:solidFill>
                <a:highlight>
                  <a:schemeClr val="lt1"/>
                </a:highlight>
                <a:latin typeface="Roboto"/>
                <a:ea typeface="Roboto"/>
                <a:cs typeface="Roboto"/>
                <a:sym typeface="Roboto"/>
              </a:rPr>
              <a:t> and </a:t>
            </a:r>
            <a:r>
              <a:rPr b="1" lang="en" sz="1250">
                <a:solidFill>
                  <a:srgbClr val="374151"/>
                </a:solidFill>
                <a:highlight>
                  <a:schemeClr val="lt1"/>
                </a:highlight>
                <a:latin typeface="Courier New"/>
                <a:ea typeface="Courier New"/>
                <a:cs typeface="Courier New"/>
                <a:sym typeface="Courier New"/>
              </a:rPr>
              <a:t>const</a:t>
            </a:r>
            <a:endParaRPr b="1" sz="1250">
              <a:solidFill>
                <a:srgbClr val="374151"/>
              </a:solidFill>
              <a:highlight>
                <a:schemeClr val="lt1"/>
              </a:highlight>
              <a:latin typeface="Courier New"/>
              <a:ea typeface="Courier New"/>
              <a:cs typeface="Courier New"/>
              <a:sym typeface="Courier New"/>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Variables declared with </a:t>
            </a: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are also hoisted, but they are not initialized with </a:t>
            </a:r>
            <a:r>
              <a:rPr lang="en" sz="1250">
                <a:solidFill>
                  <a:srgbClr val="374151"/>
                </a:solidFill>
                <a:highlight>
                  <a:schemeClr val="lt1"/>
                </a:highlight>
                <a:latin typeface="Courier New"/>
                <a:ea typeface="Courier New"/>
                <a:cs typeface="Courier New"/>
                <a:sym typeface="Courier New"/>
              </a:rPr>
              <a:t>undefined</a:t>
            </a:r>
            <a:r>
              <a:rPr lang="en" sz="1400">
                <a:solidFill>
                  <a:srgbClr val="374151"/>
                </a:solidFill>
                <a:highlight>
                  <a:schemeClr val="lt1"/>
                </a:highlight>
                <a:latin typeface="Roboto"/>
                <a:ea typeface="Roboto"/>
                <a:cs typeface="Roboto"/>
                <a:sym typeface="Roboto"/>
              </a:rPr>
              <a:t> like </a:t>
            </a:r>
            <a:r>
              <a:rPr lang="en" sz="1250">
                <a:solidFill>
                  <a:srgbClr val="374151"/>
                </a:solidFill>
                <a:highlight>
                  <a:schemeClr val="lt1"/>
                </a:highlight>
                <a:latin typeface="Courier New"/>
                <a:ea typeface="Courier New"/>
                <a:cs typeface="Courier New"/>
                <a:sym typeface="Courier New"/>
              </a:rPr>
              <a:t>var</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This is known as the "temporal dead zone."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Best Practices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avoid unexpected behavior, it's recommended to declare variables at the top of their scope.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for variable declarations to avoid the temporal dead zone.</a:t>
            </a:r>
            <a:endParaRPr sz="1500">
              <a:highlight>
                <a:schemeClr val="lt1"/>
              </a:highlight>
            </a:endParaRPr>
          </a:p>
        </p:txBody>
      </p:sp>
      <p:pic>
        <p:nvPicPr>
          <p:cNvPr id="1920" name="Google Shape;1920;p260"/>
          <p:cNvPicPr preferRelativeResize="0"/>
          <p:nvPr/>
        </p:nvPicPr>
        <p:blipFill rotWithShape="1">
          <a:blip r:embed="rId3">
            <a:alphaModFix/>
          </a:blip>
          <a:srcRect b="0" l="0" r="0" t="0"/>
          <a:stretch/>
        </p:blipFill>
        <p:spPr>
          <a:xfrm>
            <a:off x="2912650" y="2499675"/>
            <a:ext cx="3483217" cy="49865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261"/>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26" name="Google Shape;1926;p261"/>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practice creating and using closures to capture and preserve the lexical scope of variables.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1. Create a Counter Function:</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 function called </a:t>
            </a:r>
            <a:r>
              <a:rPr lang="en" sz="1250">
                <a:solidFill>
                  <a:srgbClr val="374151"/>
                </a:solidFill>
                <a:highlight>
                  <a:schemeClr val="lt1"/>
                </a:highlight>
                <a:latin typeface="Courier New"/>
                <a:ea typeface="Courier New"/>
                <a:cs typeface="Courier New"/>
                <a:sym typeface="Courier New"/>
              </a:rPr>
              <a:t>counter</a:t>
            </a:r>
            <a:r>
              <a:rPr lang="en" sz="1400">
                <a:solidFill>
                  <a:srgbClr val="374151"/>
                </a:solidFill>
                <a:highlight>
                  <a:schemeClr val="lt1"/>
                </a:highlight>
                <a:latin typeface="Roboto"/>
                <a:ea typeface="Roboto"/>
                <a:cs typeface="Roboto"/>
                <a:sym typeface="Roboto"/>
              </a:rPr>
              <a:t> that doesn't take any arguments.</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Inside the </a:t>
            </a:r>
            <a:r>
              <a:rPr lang="en" sz="1250">
                <a:solidFill>
                  <a:srgbClr val="374151"/>
                </a:solidFill>
                <a:highlight>
                  <a:schemeClr val="lt1"/>
                </a:highlight>
                <a:latin typeface="Courier New"/>
                <a:ea typeface="Courier New"/>
                <a:cs typeface="Courier New"/>
                <a:sym typeface="Courier New"/>
              </a:rPr>
              <a:t>counter</a:t>
            </a:r>
            <a:r>
              <a:rPr lang="en" sz="1400">
                <a:solidFill>
                  <a:srgbClr val="374151"/>
                </a:solidFill>
                <a:highlight>
                  <a:schemeClr val="lt1"/>
                </a:highlight>
                <a:latin typeface="Roboto"/>
                <a:ea typeface="Roboto"/>
                <a:cs typeface="Roboto"/>
                <a:sym typeface="Roboto"/>
              </a:rPr>
              <a:t> function, declare a variable called </a:t>
            </a:r>
            <a:r>
              <a:rPr lang="en" sz="1250">
                <a:solidFill>
                  <a:srgbClr val="374151"/>
                </a:solidFill>
                <a:highlight>
                  <a:schemeClr val="lt1"/>
                </a:highlight>
                <a:latin typeface="Courier New"/>
                <a:ea typeface="Courier New"/>
                <a:cs typeface="Courier New"/>
                <a:sym typeface="Courier New"/>
              </a:rPr>
              <a:t>count</a:t>
            </a:r>
            <a:r>
              <a:rPr lang="en" sz="1400">
                <a:solidFill>
                  <a:srgbClr val="374151"/>
                </a:solidFill>
                <a:highlight>
                  <a:schemeClr val="lt1"/>
                </a:highlight>
                <a:latin typeface="Roboto"/>
                <a:ea typeface="Roboto"/>
                <a:cs typeface="Roboto"/>
                <a:sym typeface="Roboto"/>
              </a:rPr>
              <a:t> and set it to 0.</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Return an object with two methods:</a:t>
            </a:r>
            <a:endParaRPr sz="1400">
              <a:solidFill>
                <a:srgbClr val="374151"/>
              </a:solidFill>
              <a:highlight>
                <a:schemeClr val="lt1"/>
              </a:highlight>
              <a:latin typeface="Roboto"/>
              <a:ea typeface="Roboto"/>
              <a:cs typeface="Roboto"/>
              <a:sym typeface="Roboto"/>
            </a:endParaRPr>
          </a:p>
          <a:p>
            <a:pPr indent="-304800" lvl="2" marL="13716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increment()</a:t>
            </a:r>
            <a:r>
              <a:rPr lang="en" sz="1400">
                <a:solidFill>
                  <a:srgbClr val="374151"/>
                </a:solidFill>
                <a:highlight>
                  <a:schemeClr val="lt1"/>
                </a:highlight>
                <a:latin typeface="Roboto"/>
                <a:ea typeface="Roboto"/>
                <a:cs typeface="Roboto"/>
                <a:sym typeface="Roboto"/>
              </a:rPr>
              <a:t>: This method should increment the </a:t>
            </a:r>
            <a:r>
              <a:rPr lang="en" sz="1250">
                <a:solidFill>
                  <a:srgbClr val="374151"/>
                </a:solidFill>
                <a:highlight>
                  <a:schemeClr val="lt1"/>
                </a:highlight>
                <a:latin typeface="Courier New"/>
                <a:ea typeface="Courier New"/>
                <a:cs typeface="Courier New"/>
                <a:sym typeface="Courier New"/>
              </a:rPr>
              <a:t>count</a:t>
            </a:r>
            <a:r>
              <a:rPr lang="en" sz="1400">
                <a:solidFill>
                  <a:srgbClr val="374151"/>
                </a:solidFill>
                <a:highlight>
                  <a:schemeClr val="lt1"/>
                </a:highlight>
                <a:latin typeface="Roboto"/>
                <a:ea typeface="Roboto"/>
                <a:cs typeface="Roboto"/>
                <a:sym typeface="Roboto"/>
              </a:rPr>
              <a:t> variable by 1 and return the updated count.</a:t>
            </a:r>
            <a:endParaRPr sz="1400">
              <a:solidFill>
                <a:srgbClr val="374151"/>
              </a:solidFill>
              <a:highlight>
                <a:schemeClr val="lt1"/>
              </a:highlight>
              <a:latin typeface="Roboto"/>
              <a:ea typeface="Roboto"/>
              <a:cs typeface="Roboto"/>
              <a:sym typeface="Roboto"/>
            </a:endParaRPr>
          </a:p>
          <a:p>
            <a:pPr indent="-304800" lvl="2" marL="13716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getCount()</a:t>
            </a:r>
            <a:r>
              <a:rPr lang="en" sz="1400">
                <a:solidFill>
                  <a:srgbClr val="374151"/>
                </a:solidFill>
                <a:highlight>
                  <a:schemeClr val="lt1"/>
                </a:highlight>
                <a:latin typeface="Roboto"/>
                <a:ea typeface="Roboto"/>
                <a:cs typeface="Roboto"/>
                <a:sym typeface="Roboto"/>
              </a:rPr>
              <a:t>: This method should return the current value of </a:t>
            </a:r>
            <a:r>
              <a:rPr lang="en" sz="1250">
                <a:solidFill>
                  <a:srgbClr val="374151"/>
                </a:solidFill>
                <a:highlight>
                  <a:schemeClr val="lt1"/>
                </a:highlight>
                <a:latin typeface="Courier New"/>
                <a:ea typeface="Courier New"/>
                <a:cs typeface="Courier New"/>
                <a:sym typeface="Courier New"/>
              </a:rPr>
              <a:t>count</a:t>
            </a:r>
            <a:endParaRPr sz="1300">
              <a:highlight>
                <a:schemeClr val="lt1"/>
              </a:highlight>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262"/>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32" name="Google Shape;1932;p262"/>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Autofit/>
          </a:bodyPr>
          <a:lstStyle/>
          <a:p>
            <a:pPr indent="-228600" lvl="0" marL="457200" rtl="0" algn="just">
              <a:lnSpc>
                <a:spcPct val="11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2. Create Two Counter Instances:</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two instances of the </a:t>
            </a:r>
            <a:r>
              <a:rPr lang="en" sz="1250">
                <a:solidFill>
                  <a:srgbClr val="374151"/>
                </a:solidFill>
                <a:highlight>
                  <a:schemeClr val="lt1"/>
                </a:highlight>
                <a:latin typeface="Courier New"/>
                <a:ea typeface="Courier New"/>
                <a:cs typeface="Courier New"/>
                <a:sym typeface="Courier New"/>
              </a:rPr>
              <a:t>counter</a:t>
            </a:r>
            <a:r>
              <a:rPr lang="en" sz="1400">
                <a:solidFill>
                  <a:srgbClr val="374151"/>
                </a:solidFill>
                <a:highlight>
                  <a:schemeClr val="lt1"/>
                </a:highlight>
                <a:latin typeface="Roboto"/>
                <a:ea typeface="Roboto"/>
                <a:cs typeface="Roboto"/>
                <a:sym typeface="Roboto"/>
              </a:rPr>
              <a:t> function and store them in variables </a:t>
            </a:r>
            <a:r>
              <a:rPr lang="en" sz="1250">
                <a:solidFill>
                  <a:srgbClr val="374151"/>
                </a:solidFill>
                <a:highlight>
                  <a:schemeClr val="lt1"/>
                </a:highlight>
                <a:latin typeface="Courier New"/>
                <a:ea typeface="Courier New"/>
                <a:cs typeface="Courier New"/>
                <a:sym typeface="Courier New"/>
              </a:rPr>
              <a:t>counter1</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counter2</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the </a:t>
            </a:r>
            <a:r>
              <a:rPr lang="en" sz="1250">
                <a:solidFill>
                  <a:srgbClr val="374151"/>
                </a:solidFill>
                <a:highlight>
                  <a:schemeClr val="lt1"/>
                </a:highlight>
                <a:latin typeface="Courier New"/>
                <a:ea typeface="Courier New"/>
                <a:cs typeface="Courier New"/>
                <a:sym typeface="Courier New"/>
              </a:rPr>
              <a:t>increment</a:t>
            </a:r>
            <a:r>
              <a:rPr lang="en" sz="1400">
                <a:solidFill>
                  <a:srgbClr val="374151"/>
                </a:solidFill>
                <a:highlight>
                  <a:schemeClr val="lt1"/>
                </a:highlight>
                <a:latin typeface="Roboto"/>
                <a:ea typeface="Roboto"/>
                <a:cs typeface="Roboto"/>
                <a:sym typeface="Roboto"/>
              </a:rPr>
              <a:t> method on both </a:t>
            </a:r>
            <a:r>
              <a:rPr lang="en" sz="1250">
                <a:solidFill>
                  <a:srgbClr val="374151"/>
                </a:solidFill>
                <a:highlight>
                  <a:schemeClr val="lt1"/>
                </a:highlight>
                <a:latin typeface="Courier New"/>
                <a:ea typeface="Courier New"/>
                <a:cs typeface="Courier New"/>
                <a:sym typeface="Courier New"/>
              </a:rPr>
              <a:t>counter1</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counter2</a:t>
            </a:r>
            <a:r>
              <a:rPr lang="en" sz="1400">
                <a:solidFill>
                  <a:srgbClr val="374151"/>
                </a:solidFill>
                <a:highlight>
                  <a:schemeClr val="lt1"/>
                </a:highlight>
                <a:latin typeface="Roboto"/>
                <a:ea typeface="Roboto"/>
                <a:cs typeface="Roboto"/>
                <a:sym typeface="Roboto"/>
              </a:rPr>
              <a:t> multiple times and log the results.</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3. Closure Example:</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 function called </a:t>
            </a:r>
            <a:r>
              <a:rPr lang="en" sz="1250">
                <a:solidFill>
                  <a:srgbClr val="374151"/>
                </a:solidFill>
                <a:highlight>
                  <a:schemeClr val="lt1"/>
                </a:highlight>
                <a:latin typeface="Courier New"/>
                <a:ea typeface="Courier New"/>
                <a:cs typeface="Courier New"/>
                <a:sym typeface="Courier New"/>
              </a:rPr>
              <a:t>createMultiplier</a:t>
            </a:r>
            <a:r>
              <a:rPr lang="en" sz="1400">
                <a:solidFill>
                  <a:srgbClr val="374151"/>
                </a:solidFill>
                <a:highlight>
                  <a:schemeClr val="lt1"/>
                </a:highlight>
                <a:latin typeface="Roboto"/>
                <a:ea typeface="Roboto"/>
                <a:cs typeface="Roboto"/>
                <a:sym typeface="Roboto"/>
              </a:rPr>
              <a:t> that takes a </a:t>
            </a:r>
            <a:r>
              <a:rPr lang="en" sz="1250">
                <a:solidFill>
                  <a:srgbClr val="374151"/>
                </a:solidFill>
                <a:highlight>
                  <a:schemeClr val="lt1"/>
                </a:highlight>
                <a:latin typeface="Courier New"/>
                <a:ea typeface="Courier New"/>
                <a:cs typeface="Courier New"/>
                <a:sym typeface="Courier New"/>
              </a:rPr>
              <a:t>multiplier</a:t>
            </a:r>
            <a:r>
              <a:rPr lang="en" sz="1400">
                <a:solidFill>
                  <a:srgbClr val="374151"/>
                </a:solidFill>
                <a:highlight>
                  <a:schemeClr val="lt1"/>
                </a:highlight>
                <a:latin typeface="Roboto"/>
                <a:ea typeface="Roboto"/>
                <a:cs typeface="Roboto"/>
                <a:sym typeface="Roboto"/>
              </a:rPr>
              <a:t> argument.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Inside the </a:t>
            </a:r>
            <a:r>
              <a:rPr lang="en" sz="1250">
                <a:solidFill>
                  <a:srgbClr val="374151"/>
                </a:solidFill>
                <a:highlight>
                  <a:schemeClr val="lt1"/>
                </a:highlight>
                <a:latin typeface="Courier New"/>
                <a:ea typeface="Courier New"/>
                <a:cs typeface="Courier New"/>
                <a:sym typeface="Courier New"/>
              </a:rPr>
              <a:t>createMultiplier</a:t>
            </a:r>
            <a:r>
              <a:rPr lang="en" sz="1400">
                <a:solidFill>
                  <a:srgbClr val="374151"/>
                </a:solidFill>
                <a:highlight>
                  <a:schemeClr val="lt1"/>
                </a:highlight>
                <a:latin typeface="Roboto"/>
                <a:ea typeface="Roboto"/>
                <a:cs typeface="Roboto"/>
                <a:sym typeface="Roboto"/>
              </a:rPr>
              <a:t> function, declare a nested function called </a:t>
            </a:r>
            <a:r>
              <a:rPr lang="en" sz="1250">
                <a:solidFill>
                  <a:srgbClr val="374151"/>
                </a:solidFill>
                <a:highlight>
                  <a:schemeClr val="lt1"/>
                </a:highlight>
                <a:latin typeface="Courier New"/>
                <a:ea typeface="Courier New"/>
                <a:cs typeface="Courier New"/>
                <a:sym typeface="Courier New"/>
              </a:rPr>
              <a:t>multiply</a:t>
            </a:r>
            <a:r>
              <a:rPr lang="en" sz="1400">
                <a:solidFill>
                  <a:srgbClr val="374151"/>
                </a:solidFill>
                <a:highlight>
                  <a:schemeClr val="lt1"/>
                </a:highlight>
                <a:latin typeface="Roboto"/>
                <a:ea typeface="Roboto"/>
                <a:cs typeface="Roboto"/>
                <a:sym typeface="Roboto"/>
              </a:rPr>
              <a:t> that takes a </a:t>
            </a:r>
            <a:r>
              <a:rPr lang="en" sz="1250">
                <a:solidFill>
                  <a:srgbClr val="374151"/>
                </a:solidFill>
                <a:highlight>
                  <a:schemeClr val="lt1"/>
                </a:highlight>
                <a:latin typeface="Courier New"/>
                <a:ea typeface="Courier New"/>
                <a:cs typeface="Courier New"/>
                <a:sym typeface="Courier New"/>
              </a:rPr>
              <a:t>number</a:t>
            </a:r>
            <a:r>
              <a:rPr lang="en" sz="1400">
                <a:solidFill>
                  <a:srgbClr val="374151"/>
                </a:solidFill>
                <a:highlight>
                  <a:schemeClr val="lt1"/>
                </a:highlight>
                <a:latin typeface="Roboto"/>
                <a:ea typeface="Roboto"/>
                <a:cs typeface="Roboto"/>
                <a:sym typeface="Roboto"/>
              </a:rPr>
              <a:t> argument.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multiply</a:t>
            </a:r>
            <a:r>
              <a:rPr lang="en" sz="1400">
                <a:solidFill>
                  <a:srgbClr val="374151"/>
                </a:solidFill>
                <a:highlight>
                  <a:schemeClr val="lt1"/>
                </a:highlight>
                <a:latin typeface="Roboto"/>
                <a:ea typeface="Roboto"/>
                <a:cs typeface="Roboto"/>
                <a:sym typeface="Roboto"/>
              </a:rPr>
              <a:t> function should return the result of multiplying </a:t>
            </a:r>
            <a:r>
              <a:rPr lang="en" sz="1250">
                <a:solidFill>
                  <a:srgbClr val="374151"/>
                </a:solidFill>
                <a:highlight>
                  <a:schemeClr val="lt1"/>
                </a:highlight>
                <a:latin typeface="Courier New"/>
                <a:ea typeface="Courier New"/>
                <a:cs typeface="Courier New"/>
                <a:sym typeface="Courier New"/>
              </a:rPr>
              <a:t>number</a:t>
            </a:r>
            <a:r>
              <a:rPr lang="en" sz="1400">
                <a:solidFill>
                  <a:srgbClr val="374151"/>
                </a:solidFill>
                <a:highlight>
                  <a:schemeClr val="lt1"/>
                </a:highlight>
                <a:latin typeface="Roboto"/>
                <a:ea typeface="Roboto"/>
                <a:cs typeface="Roboto"/>
                <a:sym typeface="Roboto"/>
              </a:rPr>
              <a:t> by </a:t>
            </a:r>
            <a:r>
              <a:rPr lang="en" sz="1250">
                <a:solidFill>
                  <a:srgbClr val="374151"/>
                </a:solidFill>
                <a:highlight>
                  <a:schemeClr val="lt1"/>
                </a:highlight>
                <a:latin typeface="Courier New"/>
                <a:ea typeface="Courier New"/>
                <a:cs typeface="Courier New"/>
                <a:sym typeface="Courier New"/>
              </a:rPr>
              <a:t>multiplier</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Return the </a:t>
            </a:r>
            <a:r>
              <a:rPr lang="en" sz="1250">
                <a:solidFill>
                  <a:srgbClr val="374151"/>
                </a:solidFill>
                <a:highlight>
                  <a:schemeClr val="lt1"/>
                </a:highlight>
                <a:latin typeface="Courier New"/>
                <a:ea typeface="Courier New"/>
                <a:cs typeface="Courier New"/>
                <a:sym typeface="Courier New"/>
              </a:rPr>
              <a:t>multiply</a:t>
            </a:r>
            <a:r>
              <a:rPr lang="en" sz="1400">
                <a:solidFill>
                  <a:srgbClr val="374151"/>
                </a:solidFill>
                <a:highlight>
                  <a:schemeClr val="lt1"/>
                </a:highlight>
                <a:latin typeface="Roboto"/>
                <a:ea typeface="Roboto"/>
                <a:cs typeface="Roboto"/>
                <a:sym typeface="Roboto"/>
              </a:rPr>
              <a:t> function from the </a:t>
            </a:r>
            <a:r>
              <a:rPr lang="en" sz="1250">
                <a:solidFill>
                  <a:srgbClr val="374151"/>
                </a:solidFill>
                <a:highlight>
                  <a:schemeClr val="lt1"/>
                </a:highlight>
                <a:latin typeface="Courier New"/>
                <a:ea typeface="Courier New"/>
                <a:cs typeface="Courier New"/>
                <a:sym typeface="Courier New"/>
              </a:rPr>
              <a:t>createMultiplier</a:t>
            </a:r>
            <a:r>
              <a:rPr lang="en" sz="1400">
                <a:solidFill>
                  <a:srgbClr val="374151"/>
                </a:solidFill>
                <a:highlight>
                  <a:schemeClr val="lt1"/>
                </a:highlight>
                <a:latin typeface="Roboto"/>
                <a:ea typeface="Roboto"/>
                <a:cs typeface="Roboto"/>
                <a:sym typeface="Roboto"/>
              </a:rPr>
              <a:t>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63"/>
          <p:cNvSpPr txBox="1"/>
          <p:nvPr>
            <p:ph type="title"/>
          </p:nvPr>
        </p:nvSpPr>
        <p:spPr>
          <a:xfrm>
            <a:off x="727650" y="559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38" name="Google Shape;1938;p263"/>
          <p:cNvSpPr txBox="1"/>
          <p:nvPr>
            <p:ph idx="1" type="body"/>
          </p:nvPr>
        </p:nvSpPr>
        <p:spPr>
          <a:xfrm>
            <a:off x="729450" y="1393075"/>
            <a:ext cx="7688700" cy="29469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4, Create Multiplier Instances: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two instances of the </a:t>
            </a:r>
            <a:r>
              <a:rPr lang="en" sz="1250">
                <a:solidFill>
                  <a:srgbClr val="374151"/>
                </a:solidFill>
                <a:highlight>
                  <a:schemeClr val="lt1"/>
                </a:highlight>
                <a:latin typeface="Courier New"/>
                <a:ea typeface="Courier New"/>
                <a:cs typeface="Courier New"/>
                <a:sym typeface="Courier New"/>
              </a:rPr>
              <a:t>createMultiplier</a:t>
            </a:r>
            <a:r>
              <a:rPr lang="en" sz="1400">
                <a:solidFill>
                  <a:srgbClr val="374151"/>
                </a:solidFill>
                <a:highlight>
                  <a:schemeClr val="lt1"/>
                </a:highlight>
                <a:latin typeface="Roboto"/>
                <a:ea typeface="Roboto"/>
                <a:cs typeface="Roboto"/>
                <a:sym typeface="Roboto"/>
              </a:rPr>
              <a:t> function with different multipliers (e.g., 2 and 3) and store them in variables.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the instances to create functions that double and triple a given number.</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these functions to double and triple different numbers and log the results.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54" name="Google Shape;254;p2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t/>
            </a:r>
            <a:endParaRPr sz="1400">
              <a:highlight>
                <a:schemeClr val="lt1"/>
              </a:highlight>
            </a:endParaRPr>
          </a:p>
        </p:txBody>
      </p:sp>
      <p:pic>
        <p:nvPicPr>
          <p:cNvPr id="255" name="Google Shape;255;p21"/>
          <p:cNvPicPr preferRelativeResize="0"/>
          <p:nvPr/>
        </p:nvPicPr>
        <p:blipFill rotWithShape="1">
          <a:blip r:embed="rId3">
            <a:alphaModFix/>
          </a:blip>
          <a:srcRect b="0" l="0" r="0" t="0"/>
          <a:stretch/>
        </p:blipFill>
        <p:spPr>
          <a:xfrm>
            <a:off x="892325" y="2667738"/>
            <a:ext cx="3333750" cy="314325"/>
          </a:xfrm>
          <a:prstGeom prst="rect">
            <a:avLst/>
          </a:prstGeom>
          <a:noFill/>
          <a:ln>
            <a:noFill/>
          </a:ln>
        </p:spPr>
      </p:pic>
      <p:pic>
        <p:nvPicPr>
          <p:cNvPr id="256" name="Google Shape;256;p21"/>
          <p:cNvPicPr preferRelativeResize="0"/>
          <p:nvPr/>
        </p:nvPicPr>
        <p:blipFill rotWithShape="1">
          <a:blip r:embed="rId4">
            <a:alphaModFix/>
          </a:blip>
          <a:srcRect b="0" l="0" r="0" t="0"/>
          <a:stretch/>
        </p:blipFill>
        <p:spPr>
          <a:xfrm>
            <a:off x="5215150" y="2678925"/>
            <a:ext cx="1451951" cy="498650"/>
          </a:xfrm>
          <a:prstGeom prst="rect">
            <a:avLst/>
          </a:prstGeom>
          <a:noFill/>
          <a:ln>
            <a:noFill/>
          </a:ln>
        </p:spPr>
      </p:pic>
      <p:sp>
        <p:nvSpPr>
          <p:cNvPr id="257" name="Google Shape;257;p21"/>
          <p:cNvSpPr txBox="1"/>
          <p:nvPr/>
        </p:nvSpPr>
        <p:spPr>
          <a:xfrm>
            <a:off x="4500875" y="1367275"/>
            <a:ext cx="3810600" cy="2836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400"/>
              </a:spcBef>
              <a:spcAft>
                <a:spcPts val="0"/>
              </a:spcAft>
              <a:buClr>
                <a:srgbClr val="000000"/>
              </a:buClr>
              <a:buSzPts val="1500"/>
              <a:buFont typeface="Arial"/>
              <a:buNone/>
            </a:pPr>
            <a:r>
              <a:rPr b="1" i="0" lang="en" sz="1500" u="none" cap="none" strike="noStrike">
                <a:solidFill>
                  <a:srgbClr val="000000"/>
                </a:solidFill>
                <a:highlight>
                  <a:schemeClr val="lt1"/>
                </a:highlight>
                <a:latin typeface="Roboto"/>
                <a:ea typeface="Roboto"/>
                <a:cs typeface="Roboto"/>
                <a:sym typeface="Roboto"/>
              </a:rPr>
              <a:t>2. Number:</a:t>
            </a:r>
            <a:endParaRPr b="1" i="0" sz="1500" u="none" cap="none" strike="noStrike">
              <a:solidFill>
                <a:srgbClr val="000000"/>
              </a:solidFill>
              <a:highlight>
                <a:schemeClr val="lt1"/>
              </a:highlight>
              <a:latin typeface="Roboto"/>
              <a:ea typeface="Roboto"/>
              <a:cs typeface="Roboto"/>
              <a:sym typeface="Roboto"/>
            </a:endParaRPr>
          </a:p>
          <a:p>
            <a:pPr indent="0" lvl="0" marL="0" marR="0" rtl="0" algn="just">
              <a:lnSpc>
                <a:spcPct val="115000"/>
              </a:lnSpc>
              <a:spcBef>
                <a:spcPts val="400"/>
              </a:spcBef>
              <a:spcAft>
                <a:spcPts val="150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Represents numeric values, including integers and floating-point numbers.</a:t>
            </a:r>
            <a:endParaRPr b="0" i="0" sz="1400" u="none" cap="none" strike="noStrike">
              <a:solidFill>
                <a:srgbClr val="000000"/>
              </a:solidFill>
              <a:latin typeface="Lato"/>
              <a:ea typeface="Lato"/>
              <a:cs typeface="Lato"/>
              <a:sym typeface="Lato"/>
            </a:endParaRPr>
          </a:p>
        </p:txBody>
      </p:sp>
      <p:sp>
        <p:nvSpPr>
          <p:cNvPr id="258" name="Google Shape;258;p21"/>
          <p:cNvSpPr txBox="1"/>
          <p:nvPr/>
        </p:nvSpPr>
        <p:spPr>
          <a:xfrm>
            <a:off x="788600" y="1367275"/>
            <a:ext cx="3541200" cy="2544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400"/>
              </a:spcBef>
              <a:spcAft>
                <a:spcPts val="0"/>
              </a:spcAft>
              <a:buClr>
                <a:srgbClr val="000000"/>
              </a:buClr>
              <a:buSzPts val="1500"/>
              <a:buFont typeface="Arial"/>
              <a:buNone/>
            </a:pPr>
            <a:r>
              <a:rPr b="1" i="0" lang="en" sz="1500" u="none" cap="none" strike="noStrike">
                <a:solidFill>
                  <a:srgbClr val="000000"/>
                </a:solidFill>
                <a:highlight>
                  <a:schemeClr val="lt1"/>
                </a:highlight>
                <a:latin typeface="Roboto"/>
                <a:ea typeface="Roboto"/>
                <a:cs typeface="Roboto"/>
                <a:sym typeface="Roboto"/>
              </a:rPr>
              <a:t>1. String:</a:t>
            </a:r>
            <a:endParaRPr b="1" i="0" sz="1500" u="none" cap="none" strike="noStrike">
              <a:solidFill>
                <a:srgbClr val="000000"/>
              </a:solidFill>
              <a:highlight>
                <a:schemeClr val="lt1"/>
              </a:highlight>
              <a:latin typeface="Roboto"/>
              <a:ea typeface="Roboto"/>
              <a:cs typeface="Roboto"/>
              <a:sym typeface="Roboto"/>
            </a:endParaRPr>
          </a:p>
          <a:p>
            <a:pPr indent="0" lvl="0" marL="0" marR="0" rtl="0" algn="just">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A sequence of characters enclosed in single or double quotes.</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15000"/>
              </a:lnSpc>
              <a:spcBef>
                <a:spcPts val="1500"/>
              </a:spcBef>
              <a:spcAft>
                <a:spcPts val="0"/>
              </a:spcAft>
              <a:buClr>
                <a:srgbClr val="000000"/>
              </a:buClr>
              <a:buSzPts val="1400"/>
              <a:buFont typeface="Arial"/>
              <a:buNone/>
            </a:pPr>
            <a:r>
              <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15000"/>
              </a:lnSpc>
              <a:spcBef>
                <a:spcPts val="1500"/>
              </a:spcBef>
              <a:spcAft>
                <a:spcPts val="0"/>
              </a:spcAft>
              <a:buClr>
                <a:srgbClr val="000000"/>
              </a:buClr>
              <a:buSzPts val="1400"/>
              <a:buFont typeface="Arial"/>
              <a:buNone/>
            </a:pPr>
            <a:r>
              <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15000"/>
              </a:lnSpc>
              <a:spcBef>
                <a:spcPts val="1500"/>
              </a:spcBef>
              <a:spcAft>
                <a:spcPts val="0"/>
              </a:spcAft>
              <a:buClr>
                <a:srgbClr val="000000"/>
              </a:buClr>
              <a:buSzPts val="1400"/>
              <a:buFont typeface="Arial"/>
              <a:buNone/>
            </a:pPr>
            <a:r>
              <a:t/>
            </a:r>
            <a:endParaRPr b="0" i="0" sz="1400" u="none" cap="none" strike="noStrike">
              <a:solidFill>
                <a:schemeClr val="accent1"/>
              </a:solidFill>
              <a:highlight>
                <a:schemeClr val="lt1"/>
              </a:highlight>
              <a:latin typeface="Lato"/>
              <a:ea typeface="Lato"/>
              <a:cs typeface="Lato"/>
              <a:sym typeface="Lato"/>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26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44" name="Google Shape;1944;p26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What is 'this'?</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keyword refers to the current execution context in JavaScript.</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Its value depends on how and where a function is called.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Global Context</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In the global context (outside of any function),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refers to the global object, which is </a:t>
            </a:r>
            <a:r>
              <a:rPr lang="en" sz="1250">
                <a:solidFill>
                  <a:srgbClr val="374151"/>
                </a:solidFill>
                <a:highlight>
                  <a:schemeClr val="lt1"/>
                </a:highlight>
                <a:latin typeface="Courier New"/>
                <a:ea typeface="Courier New"/>
                <a:cs typeface="Courier New"/>
                <a:sym typeface="Courier New"/>
              </a:rPr>
              <a:t>window</a:t>
            </a:r>
            <a:r>
              <a:rPr lang="en" sz="1400">
                <a:solidFill>
                  <a:srgbClr val="374151"/>
                </a:solidFill>
                <a:highlight>
                  <a:schemeClr val="lt1"/>
                </a:highlight>
                <a:latin typeface="Roboto"/>
                <a:ea typeface="Roboto"/>
                <a:cs typeface="Roboto"/>
                <a:sym typeface="Roboto"/>
              </a:rPr>
              <a:t> in a web browser.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500">
              <a:highlight>
                <a:schemeClr val="lt1"/>
              </a:highlight>
            </a:endParaRPr>
          </a:p>
        </p:txBody>
      </p:sp>
      <p:pic>
        <p:nvPicPr>
          <p:cNvPr id="1945" name="Google Shape;1945;p264"/>
          <p:cNvPicPr preferRelativeResize="0"/>
          <p:nvPr/>
        </p:nvPicPr>
        <p:blipFill rotWithShape="1">
          <a:blip r:embed="rId3">
            <a:alphaModFix/>
          </a:blip>
          <a:srcRect b="0" l="0" r="0" t="0"/>
          <a:stretch/>
        </p:blipFill>
        <p:spPr>
          <a:xfrm>
            <a:off x="2347150" y="3253725"/>
            <a:ext cx="4114800" cy="2857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6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51" name="Google Shape;1951;p26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Function Context</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a regular function,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refers to the global object (e.g., </a:t>
            </a:r>
            <a:r>
              <a:rPr lang="en" sz="1250">
                <a:solidFill>
                  <a:srgbClr val="374151"/>
                </a:solidFill>
                <a:highlight>
                  <a:schemeClr val="lt1"/>
                </a:highlight>
                <a:latin typeface="Courier New"/>
                <a:ea typeface="Courier New"/>
                <a:cs typeface="Courier New"/>
                <a:sym typeface="Courier New"/>
              </a:rPr>
              <a:t>window</a:t>
            </a:r>
            <a:r>
              <a:rPr lang="en" sz="1400">
                <a:solidFill>
                  <a:srgbClr val="374151"/>
                </a:solidFill>
                <a:highlight>
                  <a:schemeClr val="lt1"/>
                </a:highlight>
                <a:latin typeface="Roboto"/>
                <a:ea typeface="Roboto"/>
                <a:cs typeface="Roboto"/>
                <a:sym typeface="Roboto"/>
              </a:rPr>
              <a:t>) by default.</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952" name="Google Shape;1952;p265"/>
          <p:cNvPicPr preferRelativeResize="0"/>
          <p:nvPr/>
        </p:nvPicPr>
        <p:blipFill rotWithShape="1">
          <a:blip r:embed="rId3">
            <a:alphaModFix/>
          </a:blip>
          <a:srcRect b="0" l="0" r="0" t="0"/>
          <a:stretch/>
        </p:blipFill>
        <p:spPr>
          <a:xfrm>
            <a:off x="2121100" y="2120613"/>
            <a:ext cx="4905375" cy="1171575"/>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6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58" name="Google Shape;1958;p26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Object Method Context</a:t>
            </a:r>
            <a:endParaRPr b="1"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When a function is called as a method of an object,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refers to the object itself.</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1959" name="Google Shape;1959;p266"/>
          <p:cNvPicPr preferRelativeResize="0"/>
          <p:nvPr/>
        </p:nvPicPr>
        <p:blipFill rotWithShape="1">
          <a:blip r:embed="rId3">
            <a:alphaModFix/>
          </a:blip>
          <a:srcRect b="0" l="0" r="0" t="0"/>
          <a:stretch/>
        </p:blipFill>
        <p:spPr>
          <a:xfrm>
            <a:off x="2305050" y="2114988"/>
            <a:ext cx="4533900" cy="199072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6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p:txBody>
      </p:sp>
      <p:sp>
        <p:nvSpPr>
          <p:cNvPr id="1965" name="Google Shape;1965;p26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Constructor Function Context</a:t>
            </a:r>
            <a:endParaRPr b="1" sz="15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Inside a constructor function (used to create objects),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refers to the newly created instance of the object.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966" name="Google Shape;1966;p267"/>
          <p:cNvPicPr preferRelativeResize="0"/>
          <p:nvPr/>
        </p:nvPicPr>
        <p:blipFill rotWithShape="1">
          <a:blip r:embed="rId3">
            <a:alphaModFix/>
          </a:blip>
          <a:srcRect b="0" l="0" r="0" t="0"/>
          <a:stretch/>
        </p:blipFill>
        <p:spPr>
          <a:xfrm>
            <a:off x="2809875" y="2163750"/>
            <a:ext cx="3524250" cy="15430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6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72" name="Google Shape;1972;p26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Event Handler Context</a:t>
            </a:r>
            <a:endParaRPr b="1" sz="15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 event handlers, such as those used in the DOM,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often refers to the element that triggered the event.</a:t>
            </a:r>
            <a:endParaRPr/>
          </a:p>
        </p:txBody>
      </p:sp>
      <p:pic>
        <p:nvPicPr>
          <p:cNvPr id="1973" name="Google Shape;1973;p268"/>
          <p:cNvPicPr preferRelativeResize="0"/>
          <p:nvPr/>
        </p:nvPicPr>
        <p:blipFill rotWithShape="1">
          <a:blip r:embed="rId3">
            <a:alphaModFix/>
          </a:blip>
          <a:srcRect b="0" l="0" r="0" t="0"/>
          <a:stretch/>
        </p:blipFill>
        <p:spPr>
          <a:xfrm>
            <a:off x="1735350" y="2300400"/>
            <a:ext cx="5676900" cy="1162050"/>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6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1979" name="Google Shape;1979;p26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Arrow Functions and 'this'</a:t>
            </a:r>
            <a:endParaRPr b="1" sz="15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Arrow functions do not have their own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They inherit the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value from their surrounding lexical context.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1980" name="Google Shape;1980;p269"/>
          <p:cNvPicPr preferRelativeResize="0"/>
          <p:nvPr/>
        </p:nvPicPr>
        <p:blipFill rotWithShape="1">
          <a:blip r:embed="rId3">
            <a:alphaModFix/>
          </a:blip>
          <a:srcRect b="0" l="0" r="0" t="0"/>
          <a:stretch/>
        </p:blipFill>
        <p:spPr>
          <a:xfrm>
            <a:off x="1788650" y="2167300"/>
            <a:ext cx="5082000" cy="217275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7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r>
              <a:rPr lang="en" sz="2100">
                <a:solidFill>
                  <a:srgbClr val="374151"/>
                </a:solidFill>
                <a:highlight>
                  <a:schemeClr val="lt1"/>
                </a:highlight>
                <a:latin typeface="Roboto"/>
                <a:ea typeface="Roboto"/>
                <a:cs typeface="Roboto"/>
                <a:sym typeface="Roboto"/>
              </a:rPr>
              <a:t>Exercise</a:t>
            </a:r>
            <a:r>
              <a:rPr lang="en" sz="2100">
                <a:solidFill>
                  <a:srgbClr val="000000"/>
                </a:solidFill>
                <a:latin typeface="Roboto"/>
                <a:ea typeface="Roboto"/>
                <a:cs typeface="Roboto"/>
                <a:sym typeface="Roboto"/>
              </a:rPr>
              <a:t>)</a:t>
            </a:r>
            <a:endParaRPr sz="3600">
              <a:latin typeface="Roboto"/>
              <a:ea typeface="Roboto"/>
              <a:cs typeface="Roboto"/>
              <a:sym typeface="Roboto"/>
            </a:endParaRPr>
          </a:p>
        </p:txBody>
      </p:sp>
      <p:sp>
        <p:nvSpPr>
          <p:cNvPr id="1986" name="Google Shape;1986;p27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20000"/>
          </a:bodyPr>
          <a:lstStyle/>
          <a:p>
            <a:pPr indent="0" lvl="0" marL="0" rtl="0" algn="just">
              <a:lnSpc>
                <a:spcPct val="115000"/>
              </a:lnSpc>
              <a:spcBef>
                <a:spcPts val="0"/>
              </a:spcBef>
              <a:spcAft>
                <a:spcPts val="0"/>
              </a:spcAft>
              <a:buSzPts val="1300"/>
              <a:buNone/>
            </a:pPr>
            <a:r>
              <a:rPr b="1" lang="en" sz="1500">
                <a:solidFill>
                  <a:srgbClr val="000000"/>
                </a:solidFill>
                <a:highlight>
                  <a:schemeClr val="lt1"/>
                </a:highlight>
                <a:latin typeface="Roboto"/>
                <a:ea typeface="Roboto"/>
                <a:cs typeface="Roboto"/>
                <a:sym typeface="Roboto"/>
              </a:rPr>
              <a:t>Exercise: The 'this' Keyword and Context</a:t>
            </a:r>
            <a:endParaRPr b="1" sz="1700">
              <a:solidFill>
                <a:schemeClr val="dk2"/>
              </a:solidFill>
              <a:highlight>
                <a:schemeClr val="lt1"/>
              </a:highlight>
              <a:latin typeface="Roboto"/>
              <a:ea typeface="Roboto"/>
              <a:cs typeface="Roboto"/>
              <a:sym typeface="Roboto"/>
            </a:endParaRPr>
          </a:p>
          <a:p>
            <a:pPr indent="0" lvl="0" marL="0" rtl="0" algn="just">
              <a:lnSpc>
                <a:spcPct val="125714"/>
              </a:lnSpc>
              <a:spcBef>
                <a:spcPts val="1200"/>
              </a:spcBef>
              <a:spcAft>
                <a:spcPts val="0"/>
              </a:spcAft>
              <a:buSzPts val="1300"/>
              <a:buNone/>
            </a:pPr>
            <a:r>
              <a:rPr lang="en" sz="1400">
                <a:solidFill>
                  <a:schemeClr val="dk2"/>
                </a:solidFill>
                <a:highlight>
                  <a:schemeClr val="lt1"/>
                </a:highlight>
                <a:latin typeface="Roboto"/>
                <a:ea typeface="Roboto"/>
                <a:cs typeface="Roboto"/>
                <a:sym typeface="Roboto"/>
              </a:rPr>
              <a:t>1. Create an object called 'person' with properties: name, age, and greet. The 'greet' property should be a function that logs a greeting message including the person's name.</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2. Create a standalone function 'sayHello' that logs a generic greeting message.</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3. Invoke the 'greet' method of the 'person' object and observe the output.</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4. Use the 'call' method to invoke the 'greet' method of the 'person' object with a different name and age.</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5. Invoke the 'sayHello' function and observe the output.</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6. Create an object called 'car' with a 'start' method that logs "Engine started for [car name]".</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7. Create another object called 'bike' with a 'start' method that logs "Engine started for [bike name]".</a:t>
            </a:r>
            <a:endParaRPr sz="1400">
              <a:solidFill>
                <a:schemeClr val="dk2"/>
              </a:solidFill>
              <a:highlight>
                <a:schemeClr val="lt1"/>
              </a:highlight>
              <a:latin typeface="Roboto"/>
              <a:ea typeface="Roboto"/>
              <a:cs typeface="Roboto"/>
              <a:sym typeface="Roboto"/>
            </a:endParaRPr>
          </a:p>
          <a:p>
            <a:pPr indent="0" lvl="0" marL="0" rtl="0" algn="just">
              <a:lnSpc>
                <a:spcPct val="125714"/>
              </a:lnSpc>
              <a:spcBef>
                <a:spcPts val="0"/>
              </a:spcBef>
              <a:spcAft>
                <a:spcPts val="0"/>
              </a:spcAft>
              <a:buSzPts val="1300"/>
              <a:buNone/>
            </a:pPr>
            <a:r>
              <a:rPr lang="en" sz="1400">
                <a:solidFill>
                  <a:schemeClr val="dk2"/>
                </a:solidFill>
                <a:highlight>
                  <a:schemeClr val="lt1"/>
                </a:highlight>
                <a:latin typeface="Roboto"/>
                <a:ea typeface="Roboto"/>
                <a:cs typeface="Roboto"/>
                <a:sym typeface="Roboto"/>
              </a:rPr>
              <a:t>8. Invoke the 'start' method for both the 'car' and 'bike' objects.</a:t>
            </a:r>
            <a:endParaRPr sz="1400">
              <a:solidFill>
                <a:schemeClr val="dk2"/>
              </a:solidFill>
              <a:highlight>
                <a:schemeClr val="lt1"/>
              </a:highlight>
              <a:latin typeface="Roboto"/>
              <a:ea typeface="Roboto"/>
              <a:cs typeface="Roboto"/>
              <a:sym typeface="Roboto"/>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7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92" name="Google Shape;1992;p27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000000"/>
                </a:solidFill>
                <a:highlight>
                  <a:schemeClr val="lt1"/>
                </a:highlight>
                <a:latin typeface="Roboto"/>
                <a:ea typeface="Roboto"/>
                <a:cs typeface="Roboto"/>
                <a:sym typeface="Roboto"/>
              </a:rPr>
              <a:t>Classes and Prototypes</a:t>
            </a:r>
            <a:endParaRPr b="1" sz="16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JavaScript supports both classical inheritance using classes and prototypal inheritance using prototypes.</a:t>
            </a:r>
            <a:endParaRPr b="1" sz="14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Introduction to Object-Oriented Programming (OOP):</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Object-Oriented Programming is a programming paradigm that uses objects to organize code.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JavaScript is a multi-paradigm language that supports OOP.</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Classes in JavaScript:</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JavaScript introduced the </a:t>
            </a:r>
            <a:r>
              <a:rPr lang="en" sz="1250">
                <a:solidFill>
                  <a:srgbClr val="374151"/>
                </a:solidFill>
                <a:highlight>
                  <a:schemeClr val="lt1"/>
                </a:highlight>
                <a:latin typeface="Courier New"/>
                <a:ea typeface="Courier New"/>
                <a:cs typeface="Courier New"/>
                <a:sym typeface="Courier New"/>
              </a:rPr>
              <a:t>class</a:t>
            </a:r>
            <a:r>
              <a:rPr lang="en" sz="1400">
                <a:solidFill>
                  <a:srgbClr val="374151"/>
                </a:solidFill>
                <a:highlight>
                  <a:schemeClr val="lt1"/>
                </a:highlight>
                <a:latin typeface="Roboto"/>
                <a:ea typeface="Roboto"/>
                <a:cs typeface="Roboto"/>
                <a:sym typeface="Roboto"/>
              </a:rPr>
              <a:t> keyword in ES6, allowing developers to define classes and create objects with a more structured syntax.</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7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998" name="Google Shape;1998;p27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1500"/>
              </a:spcAft>
              <a:buSzPts val="1300"/>
              <a:buNone/>
            </a:pPr>
            <a:r>
              <a:rPr lang="en" sz="1400">
                <a:solidFill>
                  <a:srgbClr val="374151"/>
                </a:solidFill>
                <a:highlight>
                  <a:schemeClr val="lt1"/>
                </a:highlight>
                <a:latin typeface="Roboto"/>
                <a:ea typeface="Roboto"/>
                <a:cs typeface="Roboto"/>
                <a:sym typeface="Roboto"/>
              </a:rPr>
              <a:t>Example of defining and using a class:</a:t>
            </a:r>
            <a:endParaRPr sz="1300">
              <a:highlight>
                <a:schemeClr val="lt1"/>
              </a:highlight>
            </a:endParaRPr>
          </a:p>
        </p:txBody>
      </p:sp>
      <p:pic>
        <p:nvPicPr>
          <p:cNvPr id="1999" name="Google Shape;1999;p272"/>
          <p:cNvPicPr preferRelativeResize="0"/>
          <p:nvPr/>
        </p:nvPicPr>
        <p:blipFill rotWithShape="1">
          <a:blip r:embed="rId3">
            <a:alphaModFix/>
          </a:blip>
          <a:srcRect b="0" l="0" r="0" t="0"/>
          <a:stretch/>
        </p:blipFill>
        <p:spPr>
          <a:xfrm>
            <a:off x="1948400" y="1668125"/>
            <a:ext cx="5117551" cy="267192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7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05" name="Google Shape;2005;p27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Prototypes in JavaScript:</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JavaScript uses a prototype-based inheritance model, where objects inherit properties and methods from other objects.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Every JavaScript object has a prototype, which is an object from which it inherits properties.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Example:</a:t>
            </a:r>
            <a:endParaRPr sz="1500">
              <a:highlight>
                <a:schemeClr val="lt1"/>
              </a:highlight>
            </a:endParaRPr>
          </a:p>
        </p:txBody>
      </p:sp>
      <p:pic>
        <p:nvPicPr>
          <p:cNvPr id="2006" name="Google Shape;2006;p273"/>
          <p:cNvPicPr preferRelativeResize="0"/>
          <p:nvPr/>
        </p:nvPicPr>
        <p:blipFill rotWithShape="1">
          <a:blip r:embed="rId3">
            <a:alphaModFix/>
          </a:blip>
          <a:srcRect b="0" l="0" r="0" t="0"/>
          <a:stretch/>
        </p:blipFill>
        <p:spPr>
          <a:xfrm>
            <a:off x="3360457" y="2503500"/>
            <a:ext cx="4265587" cy="183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64" name="Google Shape;264;p2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65" name="Google Shape;265;p22"/>
          <p:cNvSpPr txBox="1"/>
          <p:nvPr/>
        </p:nvSpPr>
        <p:spPr>
          <a:xfrm>
            <a:off x="730775" y="1353800"/>
            <a:ext cx="3258300" cy="29892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1400"/>
              </a:spcBef>
              <a:spcAft>
                <a:spcPts val="0"/>
              </a:spcAft>
              <a:buClr>
                <a:srgbClr val="000000"/>
              </a:buClr>
              <a:buSzPts val="1600"/>
              <a:buFont typeface="Arial"/>
              <a:buNone/>
            </a:pPr>
            <a:r>
              <a:rPr b="1" i="0" lang="en" sz="1600" u="none" cap="none" strike="noStrike">
                <a:solidFill>
                  <a:srgbClr val="000000"/>
                </a:solidFill>
                <a:highlight>
                  <a:schemeClr val="lt1"/>
                </a:highlight>
                <a:latin typeface="Roboto"/>
                <a:ea typeface="Roboto"/>
                <a:cs typeface="Roboto"/>
                <a:sym typeface="Roboto"/>
              </a:rPr>
              <a:t>3. Boolean:</a:t>
            </a:r>
            <a:endParaRPr b="1" i="0" sz="1600" u="none" cap="none" strike="noStrike">
              <a:solidFill>
                <a:srgbClr val="000000"/>
              </a:solidFill>
              <a:highlight>
                <a:schemeClr val="lt1"/>
              </a:highlight>
              <a:latin typeface="Roboto"/>
              <a:ea typeface="Roboto"/>
              <a:cs typeface="Roboto"/>
              <a:sym typeface="Roboto"/>
            </a:endParaRPr>
          </a:p>
          <a:p>
            <a:pPr indent="0" lvl="0" marL="0" marR="0" rtl="0" algn="l">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Represents a true or false value.</a:t>
            </a:r>
            <a:endParaRPr b="0" i="0" sz="1400" u="none" cap="none" strike="noStrike">
              <a:solidFill>
                <a:srgbClr val="37415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Lato"/>
              <a:ea typeface="Lato"/>
              <a:cs typeface="Lato"/>
              <a:sym typeface="Lato"/>
            </a:endParaRPr>
          </a:p>
        </p:txBody>
      </p:sp>
      <p:sp>
        <p:nvSpPr>
          <p:cNvPr id="266" name="Google Shape;266;p22"/>
          <p:cNvSpPr txBox="1"/>
          <p:nvPr/>
        </p:nvSpPr>
        <p:spPr>
          <a:xfrm>
            <a:off x="4177725" y="1333250"/>
            <a:ext cx="4348200" cy="3030300"/>
          </a:xfrm>
          <a:prstGeom prst="rect">
            <a:avLst/>
          </a:prstGeom>
          <a:noFill/>
          <a:ln>
            <a:noFill/>
          </a:ln>
        </p:spPr>
        <p:txBody>
          <a:bodyPr anchorCtr="0" anchor="t" bIns="91425" lIns="91425" spcFirstLastPara="1" rIns="91425" wrap="square" tIns="91425">
            <a:noAutofit/>
          </a:bodyPr>
          <a:lstStyle/>
          <a:p>
            <a:pPr indent="0" lvl="0" marL="0" marR="0" rtl="0" algn="just">
              <a:lnSpc>
                <a:spcPct val="160000"/>
              </a:lnSpc>
              <a:spcBef>
                <a:spcPts val="1400"/>
              </a:spcBef>
              <a:spcAft>
                <a:spcPts val="0"/>
              </a:spcAft>
              <a:buClr>
                <a:srgbClr val="000000"/>
              </a:buClr>
              <a:buSzPts val="1650"/>
              <a:buFont typeface="Arial"/>
              <a:buNone/>
            </a:pPr>
            <a:r>
              <a:rPr b="1" i="0" lang="en" sz="1650" u="none" cap="none" strike="noStrike">
                <a:solidFill>
                  <a:srgbClr val="000000"/>
                </a:solidFill>
                <a:highlight>
                  <a:schemeClr val="lt1"/>
                </a:highlight>
                <a:latin typeface="Roboto"/>
                <a:ea typeface="Roboto"/>
                <a:cs typeface="Roboto"/>
                <a:sym typeface="Roboto"/>
              </a:rPr>
              <a:t>4. Undefined:</a:t>
            </a:r>
            <a:endParaRPr b="1" i="0" sz="1650" u="none" cap="none" strike="noStrike">
              <a:solidFill>
                <a:srgbClr val="000000"/>
              </a:solidFill>
              <a:highlight>
                <a:schemeClr val="lt1"/>
              </a:highlight>
              <a:latin typeface="Roboto"/>
              <a:ea typeface="Roboto"/>
              <a:cs typeface="Roboto"/>
              <a:sym typeface="Roboto"/>
            </a:endParaRPr>
          </a:p>
          <a:p>
            <a:pPr indent="0" lvl="0" marL="0" marR="0" rtl="0" algn="just">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Indicates that a variable has been declared but not assigned a value.</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Lato"/>
              <a:ea typeface="Lato"/>
              <a:cs typeface="Lato"/>
              <a:sym typeface="Lato"/>
            </a:endParaRPr>
          </a:p>
        </p:txBody>
      </p:sp>
      <p:pic>
        <p:nvPicPr>
          <p:cNvPr id="267" name="Google Shape;267;p22"/>
          <p:cNvPicPr preferRelativeResize="0"/>
          <p:nvPr/>
        </p:nvPicPr>
        <p:blipFill rotWithShape="1">
          <a:blip r:embed="rId3">
            <a:alphaModFix/>
          </a:blip>
          <a:srcRect b="0" l="0" r="0" t="0"/>
          <a:stretch/>
        </p:blipFill>
        <p:spPr>
          <a:xfrm>
            <a:off x="1077400" y="2272475"/>
            <a:ext cx="2669475" cy="821400"/>
          </a:xfrm>
          <a:prstGeom prst="rect">
            <a:avLst/>
          </a:prstGeom>
          <a:noFill/>
          <a:ln>
            <a:noFill/>
          </a:ln>
        </p:spPr>
      </p:pic>
      <p:pic>
        <p:nvPicPr>
          <p:cNvPr id="268" name="Google Shape;268;p22"/>
          <p:cNvPicPr preferRelativeResize="0"/>
          <p:nvPr/>
        </p:nvPicPr>
        <p:blipFill rotWithShape="1">
          <a:blip r:embed="rId4">
            <a:alphaModFix/>
          </a:blip>
          <a:srcRect b="0" l="0" r="0" t="0"/>
          <a:stretch/>
        </p:blipFill>
        <p:spPr>
          <a:xfrm>
            <a:off x="4623150" y="2571750"/>
            <a:ext cx="3457350" cy="8214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7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12" name="Google Shape;2012;p27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Class vs. Prototype:</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Classes: Provide a more structured and syntactic way to define objects and their behavior. Recommended for modern JavaScript applications.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Prototypes: Offer more flexibility and control but have a less intuitive syntax. Still widely used and can be more suitable for certain situations.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Inheritance in JavaScript:</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Both classes and prototypes support inheritance.</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In classes, you can use the </a:t>
            </a:r>
            <a:r>
              <a:rPr lang="en" sz="1250">
                <a:solidFill>
                  <a:srgbClr val="374151"/>
                </a:solidFill>
                <a:highlight>
                  <a:schemeClr val="lt1"/>
                </a:highlight>
                <a:latin typeface="Courier New"/>
                <a:ea typeface="Courier New"/>
                <a:cs typeface="Courier New"/>
                <a:sym typeface="Courier New"/>
              </a:rPr>
              <a:t>extends</a:t>
            </a:r>
            <a:r>
              <a:rPr lang="en" sz="1400">
                <a:solidFill>
                  <a:srgbClr val="374151"/>
                </a:solidFill>
                <a:highlight>
                  <a:schemeClr val="lt1"/>
                </a:highlight>
                <a:latin typeface="Roboto"/>
                <a:ea typeface="Roboto"/>
                <a:cs typeface="Roboto"/>
                <a:sym typeface="Roboto"/>
              </a:rPr>
              <a:t> keyword to create a subclass that inherits from a superclass.</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In prototypes, you can link objects using the </a:t>
            </a:r>
            <a:r>
              <a:rPr lang="en" sz="1250">
                <a:solidFill>
                  <a:srgbClr val="374151"/>
                </a:solidFill>
                <a:highlight>
                  <a:schemeClr val="lt1"/>
                </a:highlight>
                <a:latin typeface="Courier New"/>
                <a:ea typeface="Courier New"/>
                <a:cs typeface="Courier New"/>
                <a:sym typeface="Courier New"/>
              </a:rPr>
              <a:t>Object.create()</a:t>
            </a:r>
            <a:r>
              <a:rPr lang="en" sz="1400">
                <a:solidFill>
                  <a:srgbClr val="374151"/>
                </a:solidFill>
                <a:highlight>
                  <a:schemeClr val="lt1"/>
                </a:highlight>
                <a:latin typeface="Roboto"/>
                <a:ea typeface="Roboto"/>
                <a:cs typeface="Roboto"/>
                <a:sym typeface="Roboto"/>
              </a:rPr>
              <a:t> method or by directly manipulating the prototype chain.</a:t>
            </a:r>
            <a:endParaRPr sz="1300">
              <a:highlight>
                <a:schemeClr val="lt1"/>
              </a:highlight>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27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18" name="Google Shape;2018;p27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Choosing Between Classes and Prototypes: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Choose classes for modern JavaScript applications that require a clear and organized structure.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prototypes when you need more control or are working with existing code that uses this pattern.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Best Practices: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Follow consistent coding conventions for classes or prototypes within your project.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Consider using classes for new projects to leverage modern JavaScript features.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Document your code to make it easier for others to understand your object-oriented design.</a:t>
            </a:r>
            <a:endParaRPr sz="1500">
              <a:highlight>
                <a:schemeClr val="lt1"/>
              </a:highlight>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7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p:txBody>
      </p:sp>
      <p:sp>
        <p:nvSpPr>
          <p:cNvPr id="2024" name="Google Shape;2024;p27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Object Creation:</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create objects in JavaScript using constructors or object literals.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Constructors are functions used to create objects with shared properties and methods. When you create an object using a constructor, it inherits from the constructor's prototype.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Object literals directly create objects with their own properties and methods.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7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30" name="Google Shape;2030;p27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b="1" lang="en">
                <a:solidFill>
                  <a:srgbClr val="374151"/>
                </a:solidFill>
                <a:highlight>
                  <a:schemeClr val="lt1"/>
                </a:highlight>
                <a:latin typeface="Roboto"/>
                <a:ea typeface="Roboto"/>
                <a:cs typeface="Roboto"/>
                <a:sym typeface="Roboto"/>
              </a:rPr>
              <a:t>Example of class and inheritance in JavaScript:</a:t>
            </a:r>
            <a:endParaRPr b="1" sz="1400">
              <a:highlight>
                <a:schemeClr val="lt1"/>
              </a:highlight>
            </a:endParaRPr>
          </a:p>
        </p:txBody>
      </p:sp>
      <p:pic>
        <p:nvPicPr>
          <p:cNvPr id="2031" name="Google Shape;2031;p277"/>
          <p:cNvPicPr preferRelativeResize="0"/>
          <p:nvPr/>
        </p:nvPicPr>
        <p:blipFill rotWithShape="1">
          <a:blip r:embed="rId3">
            <a:alphaModFix/>
          </a:blip>
          <a:srcRect b="0" l="0" r="0" t="0"/>
          <a:stretch/>
        </p:blipFill>
        <p:spPr>
          <a:xfrm>
            <a:off x="2491150" y="1730500"/>
            <a:ext cx="4001801" cy="26095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7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37" name="Google Shape;2037;p27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b="1" lang="en">
                <a:solidFill>
                  <a:srgbClr val="374151"/>
                </a:solidFill>
                <a:highlight>
                  <a:schemeClr val="lt1"/>
                </a:highlight>
                <a:latin typeface="Roboto"/>
                <a:ea typeface="Roboto"/>
                <a:cs typeface="Roboto"/>
                <a:sym typeface="Roboto"/>
              </a:rPr>
              <a:t>Example of prototypes and inheritance in JavaScript:</a:t>
            </a:r>
            <a:endParaRPr b="1" sz="1400">
              <a:highlight>
                <a:schemeClr val="lt1"/>
              </a:highlight>
            </a:endParaRPr>
          </a:p>
        </p:txBody>
      </p:sp>
      <p:pic>
        <p:nvPicPr>
          <p:cNvPr id="2038" name="Google Shape;2038;p278"/>
          <p:cNvPicPr preferRelativeResize="0"/>
          <p:nvPr/>
        </p:nvPicPr>
        <p:blipFill rotWithShape="1">
          <a:blip r:embed="rId3">
            <a:alphaModFix/>
          </a:blip>
          <a:srcRect b="0" l="0" r="0" t="0"/>
          <a:stretch/>
        </p:blipFill>
        <p:spPr>
          <a:xfrm>
            <a:off x="1398475" y="1629250"/>
            <a:ext cx="6080550" cy="271080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7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44" name="Google Shape;2044;p27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In this example: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We define a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constructor function with properties </a:t>
            </a:r>
            <a:r>
              <a:rPr lang="en" sz="1250">
                <a:solidFill>
                  <a:srgbClr val="374151"/>
                </a:solidFill>
                <a:highlight>
                  <a:schemeClr val="lt1"/>
                </a:highlight>
                <a:latin typeface="Courier New"/>
                <a:ea typeface="Courier New"/>
                <a:cs typeface="Courier New"/>
                <a:sym typeface="Courier New"/>
              </a:rPr>
              <a:t>name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age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We add a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method to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prototype, which can be shared among all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instances.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person1</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person2</a:t>
            </a:r>
            <a:r>
              <a:rPr lang="en" sz="1400">
                <a:solidFill>
                  <a:srgbClr val="374151"/>
                </a:solidFill>
                <a:highlight>
                  <a:schemeClr val="lt1"/>
                </a:highlight>
                <a:latin typeface="Roboto"/>
                <a:ea typeface="Roboto"/>
                <a:cs typeface="Roboto"/>
                <a:sym typeface="Roboto"/>
              </a:rPr>
              <a:t> are created using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constructor and inherit the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method from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prototype.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28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50" name="Google Shape;2050;p28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work with JavaScript classes and prototypes to create a simple object-oriented program.</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1. Create a Class:</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Define a class called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with the following properties and methods:</a:t>
            </a:r>
            <a:endParaRPr sz="1400">
              <a:solidFill>
                <a:srgbClr val="374151"/>
              </a:solidFill>
              <a:highlight>
                <a:schemeClr val="lt1"/>
              </a:highlight>
              <a:latin typeface="Roboto"/>
              <a:ea typeface="Roboto"/>
              <a:cs typeface="Roboto"/>
              <a:sym typeface="Roboto"/>
            </a:endParaRPr>
          </a:p>
          <a:p>
            <a:pPr indent="-304800" lvl="2" marL="13716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Properties: </a:t>
            </a:r>
            <a:r>
              <a:rPr lang="en" sz="1250">
                <a:solidFill>
                  <a:srgbClr val="374151"/>
                </a:solidFill>
                <a:highlight>
                  <a:schemeClr val="lt1"/>
                </a:highlight>
                <a:latin typeface="Courier New"/>
                <a:ea typeface="Courier New"/>
                <a:cs typeface="Courier New"/>
                <a:sym typeface="Courier New"/>
              </a:rPr>
              <a:t>firstName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lastName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age</a:t>
            </a:r>
            <a:endParaRPr sz="1250">
              <a:solidFill>
                <a:srgbClr val="374151"/>
              </a:solidFill>
              <a:highlight>
                <a:schemeClr val="lt1"/>
              </a:highlight>
              <a:latin typeface="Courier New"/>
              <a:ea typeface="Courier New"/>
              <a:cs typeface="Courier New"/>
              <a:sym typeface="Courier New"/>
            </a:endParaRPr>
          </a:p>
          <a:p>
            <a:pPr indent="-304800" lvl="2" marL="13716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Method: </a:t>
            </a:r>
            <a:r>
              <a:rPr lang="en" sz="1250">
                <a:solidFill>
                  <a:srgbClr val="374151"/>
                </a:solidFill>
                <a:highlight>
                  <a:schemeClr val="lt1"/>
                </a:highlight>
                <a:latin typeface="Courier New"/>
                <a:ea typeface="Courier New"/>
                <a:cs typeface="Courier New"/>
                <a:sym typeface="Courier New"/>
              </a:rPr>
              <a:t>getFullName()</a:t>
            </a:r>
            <a:r>
              <a:rPr lang="en" sz="1400">
                <a:solidFill>
                  <a:srgbClr val="374151"/>
                </a:solidFill>
                <a:highlight>
                  <a:schemeClr val="lt1"/>
                </a:highlight>
                <a:latin typeface="Roboto"/>
                <a:ea typeface="Roboto"/>
                <a:cs typeface="Roboto"/>
                <a:sym typeface="Roboto"/>
              </a:rPr>
              <a:t>, which returns the full name in the format "First Last."</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2. Instantiate Objects:</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two instances of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class with different values for the properties.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8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56" name="Google Shape;2056;p28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228600" lvl="0" marL="457200" rtl="0" algn="just">
              <a:lnSpc>
                <a:spcPct val="11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3. Prototype Method:</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Add a prototype method to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class called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This method should return a greeting message including the person's first name.</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4. Inheritance:</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 subclass of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called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The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class should inherit from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and have an additional property </a:t>
            </a:r>
            <a:r>
              <a:rPr lang="en" sz="1250">
                <a:solidFill>
                  <a:srgbClr val="374151"/>
                </a:solidFill>
                <a:highlight>
                  <a:schemeClr val="lt1"/>
                </a:highlight>
                <a:latin typeface="Courier New"/>
                <a:ea typeface="Courier New"/>
                <a:cs typeface="Courier New"/>
                <a:sym typeface="Courier New"/>
              </a:rPr>
              <a:t>studentId</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Add a method to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called </a:t>
            </a:r>
            <a:r>
              <a:rPr lang="en" sz="1250">
                <a:solidFill>
                  <a:srgbClr val="374151"/>
                </a:solidFill>
                <a:highlight>
                  <a:schemeClr val="lt1"/>
                </a:highlight>
                <a:latin typeface="Courier New"/>
                <a:ea typeface="Courier New"/>
                <a:cs typeface="Courier New"/>
                <a:sym typeface="Courier New"/>
              </a:rPr>
              <a:t>study()</a:t>
            </a:r>
            <a:r>
              <a:rPr lang="en" sz="1400">
                <a:solidFill>
                  <a:srgbClr val="374151"/>
                </a:solidFill>
                <a:highlight>
                  <a:schemeClr val="lt1"/>
                </a:highlight>
                <a:latin typeface="Roboto"/>
                <a:ea typeface="Roboto"/>
                <a:cs typeface="Roboto"/>
                <a:sym typeface="Roboto"/>
              </a:rPr>
              <a:t> that returns a study-related message.</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5. Object Creation and Output:</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Instantiate a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object and display information about the student, including their full name, age, student ID, and a greeting.</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8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62" name="Google Shape;2062;p282"/>
          <p:cNvSpPr txBox="1"/>
          <p:nvPr>
            <p:ph idx="1" type="body"/>
          </p:nvPr>
        </p:nvSpPr>
        <p:spPr>
          <a:xfrm>
            <a:off x="729450" y="133640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250">
                <a:solidFill>
                  <a:srgbClr val="374151"/>
                </a:solidFill>
                <a:highlight>
                  <a:schemeClr val="lt1"/>
                </a:highlight>
                <a:latin typeface="Courier New"/>
                <a:ea typeface="Courier New"/>
                <a:cs typeface="Courier New"/>
                <a:sym typeface="Courier New"/>
              </a:rPr>
              <a:t>let</a:t>
            </a:r>
            <a:r>
              <a:rPr b="1" lang="en" sz="1400">
                <a:solidFill>
                  <a:srgbClr val="374151"/>
                </a:solidFill>
                <a:highlight>
                  <a:schemeClr val="lt1"/>
                </a:highlight>
                <a:latin typeface="Roboto"/>
                <a:ea typeface="Roboto"/>
                <a:cs typeface="Roboto"/>
                <a:sym typeface="Roboto"/>
              </a:rPr>
              <a:t> and </a:t>
            </a:r>
            <a:r>
              <a:rPr b="1" lang="en" sz="1250">
                <a:solidFill>
                  <a:srgbClr val="374151"/>
                </a:solidFill>
                <a:highlight>
                  <a:schemeClr val="lt1"/>
                </a:highlight>
                <a:latin typeface="Courier New"/>
                <a:ea typeface="Courier New"/>
                <a:cs typeface="Courier New"/>
                <a:sym typeface="Courier New"/>
              </a:rPr>
              <a:t>const</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are new variable declaration keywords introduced in ES6.</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allows you to declare variables with block scope, making them suitable for loop counters and other block-level variables.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is used to declare constants, whose values cannot be reassigned after initialization.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Arrow Functions: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Arrow functions provide a more concise syntax for defining functions.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They have lexical scoping of </a:t>
            </a:r>
            <a:r>
              <a:rPr lang="en" sz="1250">
                <a:solidFill>
                  <a:srgbClr val="374151"/>
                </a:solidFill>
                <a:highlight>
                  <a:schemeClr val="lt1"/>
                </a:highlight>
                <a:latin typeface="Courier New"/>
                <a:ea typeface="Courier New"/>
                <a:cs typeface="Courier New"/>
                <a:sym typeface="Courier New"/>
              </a:rPr>
              <a:t>this</a:t>
            </a:r>
            <a:r>
              <a:rPr lang="en" sz="1400">
                <a:solidFill>
                  <a:srgbClr val="374151"/>
                </a:solidFill>
                <a:highlight>
                  <a:schemeClr val="lt1"/>
                </a:highlight>
                <a:latin typeface="Roboto"/>
                <a:ea typeface="Roboto"/>
                <a:cs typeface="Roboto"/>
                <a:sym typeface="Roboto"/>
              </a:rPr>
              <a:t>, which can be very useful in avoiding context-related issues.</a:t>
            </a:r>
            <a:endParaRPr sz="1700">
              <a:highlight>
                <a:schemeClr val="lt1"/>
              </a:highlight>
            </a:endParaRPr>
          </a:p>
        </p:txBody>
      </p:sp>
      <p:pic>
        <p:nvPicPr>
          <p:cNvPr id="2063" name="Google Shape;2063;p282"/>
          <p:cNvPicPr preferRelativeResize="0"/>
          <p:nvPr/>
        </p:nvPicPr>
        <p:blipFill rotWithShape="1">
          <a:blip r:embed="rId3">
            <a:alphaModFix/>
          </a:blip>
          <a:srcRect b="0" l="0" r="0" t="0"/>
          <a:stretch/>
        </p:blipFill>
        <p:spPr>
          <a:xfrm>
            <a:off x="3248550" y="2633027"/>
            <a:ext cx="1323450" cy="437045"/>
          </a:xfrm>
          <a:prstGeom prst="rect">
            <a:avLst/>
          </a:prstGeom>
          <a:noFill/>
          <a:ln>
            <a:noFill/>
          </a:ln>
        </p:spPr>
      </p:pic>
      <p:pic>
        <p:nvPicPr>
          <p:cNvPr id="2064" name="Google Shape;2064;p282"/>
          <p:cNvPicPr preferRelativeResize="0"/>
          <p:nvPr/>
        </p:nvPicPr>
        <p:blipFill rotWithShape="1">
          <a:blip r:embed="rId4">
            <a:alphaModFix/>
          </a:blip>
          <a:srcRect b="0" l="0" r="0" t="0"/>
          <a:stretch/>
        </p:blipFill>
        <p:spPr>
          <a:xfrm>
            <a:off x="2590900" y="3879475"/>
            <a:ext cx="2857500" cy="41910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8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70" name="Google Shape;2070;p28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Template Literals: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Template literals allow you to create multi-line strings and embed expressions within them using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071" name="Google Shape;2071;p283"/>
          <p:cNvPicPr preferRelativeResize="0"/>
          <p:nvPr/>
        </p:nvPicPr>
        <p:blipFill rotWithShape="1">
          <a:blip r:embed="rId3">
            <a:alphaModFix/>
          </a:blip>
          <a:srcRect b="0" l="0" r="0" t="0"/>
          <a:stretch/>
        </p:blipFill>
        <p:spPr>
          <a:xfrm>
            <a:off x="2510950" y="2413725"/>
            <a:ext cx="2644356" cy="49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74" name="Google Shape;274;p2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75" name="Google Shape;275;p23"/>
          <p:cNvSpPr txBox="1"/>
          <p:nvPr/>
        </p:nvSpPr>
        <p:spPr>
          <a:xfrm>
            <a:off x="730775" y="1353800"/>
            <a:ext cx="3841200" cy="29892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1400"/>
              </a:spcBef>
              <a:spcAft>
                <a:spcPts val="0"/>
              </a:spcAft>
              <a:buClr>
                <a:srgbClr val="000000"/>
              </a:buClr>
              <a:buSzPts val="1550"/>
              <a:buFont typeface="Arial"/>
              <a:buNone/>
            </a:pPr>
            <a:r>
              <a:rPr b="1" i="0" lang="en" sz="1550" u="none" cap="none" strike="noStrike">
                <a:solidFill>
                  <a:srgbClr val="000000"/>
                </a:solidFill>
                <a:highlight>
                  <a:schemeClr val="lt1"/>
                </a:highlight>
                <a:latin typeface="Roboto"/>
                <a:ea typeface="Roboto"/>
                <a:cs typeface="Roboto"/>
                <a:sym typeface="Roboto"/>
              </a:rPr>
              <a:t>5. Null:</a:t>
            </a:r>
            <a:endParaRPr b="1" i="0" sz="1550" u="none" cap="none" strike="noStrike">
              <a:solidFill>
                <a:srgbClr val="000000"/>
              </a:solidFill>
              <a:highlight>
                <a:schemeClr val="lt1"/>
              </a:highlight>
              <a:latin typeface="Roboto"/>
              <a:ea typeface="Roboto"/>
              <a:cs typeface="Roboto"/>
              <a:sym typeface="Roboto"/>
            </a:endParaRPr>
          </a:p>
          <a:p>
            <a:pPr indent="0" lvl="0" marL="0" marR="0" rtl="0" algn="l">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Represents an intentional absence of any value or object.</a:t>
            </a:r>
            <a:endParaRPr b="0" i="0" sz="1400" u="none" cap="none" strike="noStrike">
              <a:solidFill>
                <a:srgbClr val="37415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76" name="Google Shape;276;p23"/>
          <p:cNvSpPr txBox="1"/>
          <p:nvPr/>
        </p:nvSpPr>
        <p:spPr>
          <a:xfrm>
            <a:off x="4622050" y="1299950"/>
            <a:ext cx="3796200" cy="3030300"/>
          </a:xfrm>
          <a:prstGeom prst="rect">
            <a:avLst/>
          </a:prstGeom>
          <a:noFill/>
          <a:ln>
            <a:noFill/>
          </a:ln>
        </p:spPr>
        <p:txBody>
          <a:bodyPr anchorCtr="0" anchor="t" bIns="91425" lIns="91425" spcFirstLastPara="1" rIns="91425" wrap="square" tIns="91425">
            <a:noAutofit/>
          </a:bodyPr>
          <a:lstStyle/>
          <a:p>
            <a:pPr indent="0" lvl="0" marL="0" marR="0" rtl="0" algn="just">
              <a:lnSpc>
                <a:spcPct val="160000"/>
              </a:lnSpc>
              <a:spcBef>
                <a:spcPts val="1400"/>
              </a:spcBef>
              <a:spcAft>
                <a:spcPts val="0"/>
              </a:spcAft>
              <a:buClr>
                <a:srgbClr val="000000"/>
              </a:buClr>
              <a:buSzPts val="1500"/>
              <a:buFont typeface="Arial"/>
              <a:buNone/>
            </a:pPr>
            <a:r>
              <a:rPr b="1" i="0" lang="en" sz="1500" u="none" cap="none" strike="noStrike">
                <a:solidFill>
                  <a:srgbClr val="000000"/>
                </a:solidFill>
                <a:highlight>
                  <a:schemeClr val="lt1"/>
                </a:highlight>
                <a:latin typeface="Roboto"/>
                <a:ea typeface="Roboto"/>
                <a:cs typeface="Roboto"/>
                <a:sym typeface="Roboto"/>
              </a:rPr>
              <a:t>6. Symbol (ES6):</a:t>
            </a:r>
            <a:endParaRPr b="1" i="0" sz="1500" u="none" cap="none" strike="noStrike">
              <a:solidFill>
                <a:srgbClr val="000000"/>
              </a:solidFill>
              <a:highlight>
                <a:schemeClr val="lt1"/>
              </a:highlight>
              <a:latin typeface="Roboto"/>
              <a:ea typeface="Roboto"/>
              <a:cs typeface="Roboto"/>
              <a:sym typeface="Roboto"/>
            </a:endParaRPr>
          </a:p>
          <a:p>
            <a:pPr indent="0" lvl="0" marL="0" marR="0" rtl="0" algn="just">
              <a:lnSpc>
                <a:spcPct val="115000"/>
              </a:lnSpc>
              <a:spcBef>
                <a:spcPts val="4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Represents a unique and immutable value, often used as object property keys.</a:t>
            </a:r>
            <a:endParaRPr b="0" i="0" sz="1600" u="none" cap="none" strike="noStrike">
              <a:solidFill>
                <a:srgbClr val="374151"/>
              </a:solidFill>
              <a:highlight>
                <a:schemeClr val="lt1"/>
              </a:highlight>
              <a:latin typeface="Roboto"/>
              <a:ea typeface="Roboto"/>
              <a:cs typeface="Roboto"/>
              <a:sym typeface="Roboto"/>
            </a:endParaRPr>
          </a:p>
          <a:p>
            <a:pPr indent="0" lvl="0" marL="0" marR="0" rtl="0" algn="just">
              <a:lnSpc>
                <a:spcPct val="100000"/>
              </a:lnSpc>
              <a:spcBef>
                <a:spcPts val="1500"/>
              </a:spcBef>
              <a:spcAft>
                <a:spcPts val="0"/>
              </a:spcAft>
              <a:buClr>
                <a:srgbClr val="000000"/>
              </a:buClr>
              <a:buSzPts val="1600"/>
              <a:buFont typeface="Arial"/>
              <a:buNone/>
            </a:pPr>
            <a:r>
              <a:t/>
            </a:r>
            <a:endParaRPr b="0" i="0" sz="1600" u="none" cap="none" strike="noStrike">
              <a:solidFill>
                <a:srgbClr val="000000"/>
              </a:solidFill>
              <a:highlight>
                <a:schemeClr val="lt1"/>
              </a:highlight>
              <a:latin typeface="Lato"/>
              <a:ea typeface="Lato"/>
              <a:cs typeface="Lato"/>
              <a:sym typeface="Lato"/>
            </a:endParaRPr>
          </a:p>
        </p:txBody>
      </p:sp>
      <p:pic>
        <p:nvPicPr>
          <p:cNvPr id="277" name="Google Shape;277;p23"/>
          <p:cNvPicPr preferRelativeResize="0"/>
          <p:nvPr/>
        </p:nvPicPr>
        <p:blipFill rotWithShape="1">
          <a:blip r:embed="rId3">
            <a:alphaModFix/>
          </a:blip>
          <a:srcRect b="0" l="0" r="0" t="0"/>
          <a:stretch/>
        </p:blipFill>
        <p:spPr>
          <a:xfrm>
            <a:off x="1054550" y="2600788"/>
            <a:ext cx="2809875" cy="428625"/>
          </a:xfrm>
          <a:prstGeom prst="rect">
            <a:avLst/>
          </a:prstGeom>
          <a:noFill/>
          <a:ln>
            <a:noFill/>
          </a:ln>
        </p:spPr>
      </p:pic>
      <p:pic>
        <p:nvPicPr>
          <p:cNvPr id="278" name="Google Shape;278;p23"/>
          <p:cNvPicPr preferRelativeResize="0"/>
          <p:nvPr/>
        </p:nvPicPr>
        <p:blipFill rotWithShape="1">
          <a:blip r:embed="rId4">
            <a:alphaModFix/>
          </a:blip>
          <a:srcRect b="0" l="0" r="0" t="0"/>
          <a:stretch/>
        </p:blipFill>
        <p:spPr>
          <a:xfrm>
            <a:off x="4858038" y="2691150"/>
            <a:ext cx="3324225" cy="45720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8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77" name="Google Shape;2077;p28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1400"/>
              </a:spcBef>
              <a:spcAft>
                <a:spcPts val="0"/>
              </a:spcAft>
              <a:buSzPts val="1018"/>
              <a:buNone/>
            </a:pPr>
            <a:r>
              <a:rPr b="1" lang="en" sz="1726">
                <a:solidFill>
                  <a:srgbClr val="000000"/>
                </a:solidFill>
                <a:highlight>
                  <a:schemeClr val="lt1"/>
                </a:highlight>
                <a:latin typeface="Roboto"/>
                <a:ea typeface="Roboto"/>
                <a:cs typeface="Roboto"/>
                <a:sym typeface="Roboto"/>
              </a:rPr>
              <a:t>Set</a:t>
            </a:r>
            <a:endParaRPr b="1" sz="1726">
              <a:solidFill>
                <a:srgbClr val="000000"/>
              </a:solidFill>
              <a:highlight>
                <a:schemeClr val="lt1"/>
              </a:highlight>
              <a:latin typeface="Roboto"/>
              <a:ea typeface="Roboto"/>
              <a:cs typeface="Roboto"/>
              <a:sym typeface="Roboto"/>
            </a:endParaRPr>
          </a:p>
          <a:p>
            <a:pPr indent="0" lvl="0" marL="0" rtl="0" algn="just">
              <a:lnSpc>
                <a:spcPct val="150000"/>
              </a:lnSpc>
              <a:spcBef>
                <a:spcPts val="0"/>
              </a:spcBef>
              <a:spcAft>
                <a:spcPts val="0"/>
              </a:spcAft>
              <a:buSzPts val="1018"/>
              <a:buNone/>
            </a:pPr>
            <a:r>
              <a:rPr lang="en" sz="1410">
                <a:solidFill>
                  <a:srgbClr val="374151"/>
                </a:solidFill>
                <a:highlight>
                  <a:schemeClr val="lt1"/>
                </a:highlight>
                <a:latin typeface="Roboto"/>
                <a:ea typeface="Roboto"/>
                <a:cs typeface="Roboto"/>
                <a:sym typeface="Roboto"/>
              </a:rPr>
              <a:t>It is designed to store unique values of any data type, including primitive types and objects. </a:t>
            </a:r>
            <a:endParaRPr sz="1410">
              <a:solidFill>
                <a:srgbClr val="374151"/>
              </a:solidFill>
              <a:highlight>
                <a:schemeClr val="lt1"/>
              </a:highlight>
              <a:latin typeface="Roboto"/>
              <a:ea typeface="Roboto"/>
              <a:cs typeface="Roboto"/>
              <a:sym typeface="Roboto"/>
            </a:endParaRPr>
          </a:p>
          <a:p>
            <a:pPr indent="0" lvl="0" marL="0" rtl="0" algn="just">
              <a:lnSpc>
                <a:spcPct val="150000"/>
              </a:lnSpc>
              <a:spcBef>
                <a:spcPts val="0"/>
              </a:spcBef>
              <a:spcAft>
                <a:spcPts val="0"/>
              </a:spcAft>
              <a:buSzPts val="1018"/>
              <a:buNone/>
            </a:pPr>
            <a:r>
              <a:rPr b="1" lang="en" sz="1410">
                <a:solidFill>
                  <a:srgbClr val="374151"/>
                </a:solidFill>
                <a:highlight>
                  <a:schemeClr val="lt1"/>
                </a:highlight>
                <a:latin typeface="Roboto"/>
                <a:ea typeface="Roboto"/>
                <a:cs typeface="Roboto"/>
                <a:sym typeface="Roboto"/>
              </a:rPr>
              <a:t>Key characteristics: </a:t>
            </a:r>
            <a:endParaRPr b="1" sz="1410">
              <a:solidFill>
                <a:srgbClr val="374151"/>
              </a:solidFill>
              <a:highlight>
                <a:schemeClr val="lt1"/>
              </a:highlight>
              <a:latin typeface="Roboto"/>
              <a:ea typeface="Roboto"/>
              <a:cs typeface="Roboto"/>
              <a:sym typeface="Roboto"/>
            </a:endParaRPr>
          </a:p>
          <a:p>
            <a:pPr indent="-318135" lvl="0" marL="457200" rtl="0" algn="just">
              <a:lnSpc>
                <a:spcPct val="95000"/>
              </a:lnSpc>
              <a:spcBef>
                <a:spcPts val="0"/>
              </a:spcBef>
              <a:spcAft>
                <a:spcPts val="0"/>
              </a:spcAft>
              <a:buClr>
                <a:srgbClr val="374151"/>
              </a:buClr>
              <a:buSzPts val="1410"/>
              <a:buFont typeface="Roboto"/>
              <a:buAutoNum type="arabicPeriod"/>
            </a:pPr>
            <a:r>
              <a:rPr b="1" lang="en" sz="1410">
                <a:solidFill>
                  <a:srgbClr val="374151"/>
                </a:solidFill>
                <a:highlight>
                  <a:schemeClr val="lt1"/>
                </a:highlight>
                <a:latin typeface="Roboto"/>
                <a:ea typeface="Roboto"/>
                <a:cs typeface="Roboto"/>
                <a:sym typeface="Roboto"/>
              </a:rPr>
              <a:t>Uniqueness</a:t>
            </a:r>
            <a:r>
              <a:rPr lang="en" sz="1410">
                <a:solidFill>
                  <a:srgbClr val="374151"/>
                </a:solidFill>
                <a:highlight>
                  <a:schemeClr val="lt1"/>
                </a:highlight>
                <a:latin typeface="Roboto"/>
                <a:ea typeface="Roboto"/>
                <a:cs typeface="Roboto"/>
                <a:sym typeface="Roboto"/>
              </a:rPr>
              <a:t>: Sets only store unique values. Duplicate values are automatically removed.</a:t>
            </a:r>
            <a:endParaRPr sz="1410">
              <a:solidFill>
                <a:srgbClr val="374151"/>
              </a:solidFill>
              <a:highlight>
                <a:schemeClr val="lt1"/>
              </a:highlight>
              <a:latin typeface="Roboto"/>
              <a:ea typeface="Roboto"/>
              <a:cs typeface="Roboto"/>
              <a:sym typeface="Roboto"/>
            </a:endParaRPr>
          </a:p>
          <a:p>
            <a:pPr indent="-311150" lvl="0" marL="457200" rtl="0" algn="just">
              <a:lnSpc>
                <a:spcPct val="95000"/>
              </a:lnSpc>
              <a:spcBef>
                <a:spcPts val="0"/>
              </a:spcBef>
              <a:spcAft>
                <a:spcPts val="0"/>
              </a:spcAft>
              <a:buClr>
                <a:srgbClr val="374151"/>
              </a:buClr>
              <a:buSzPts val="1300"/>
              <a:buAutoNum type="arabicPeriod"/>
            </a:pPr>
            <a:r>
              <a:rPr b="1" lang="en" sz="1410">
                <a:solidFill>
                  <a:srgbClr val="374151"/>
                </a:solidFill>
                <a:highlight>
                  <a:schemeClr val="lt1"/>
                </a:highlight>
                <a:latin typeface="Roboto"/>
                <a:ea typeface="Roboto"/>
                <a:cs typeface="Roboto"/>
                <a:sym typeface="Roboto"/>
              </a:rPr>
              <a:t>Iterability</a:t>
            </a:r>
            <a:r>
              <a:rPr lang="en" sz="1410">
                <a:solidFill>
                  <a:srgbClr val="374151"/>
                </a:solidFill>
                <a:highlight>
                  <a:schemeClr val="lt1"/>
                </a:highlight>
                <a:latin typeface="Roboto"/>
                <a:ea typeface="Roboto"/>
                <a:cs typeface="Roboto"/>
                <a:sym typeface="Roboto"/>
              </a:rPr>
              <a:t>: Sets are iterable, meaning you can use loops like </a:t>
            </a:r>
            <a:r>
              <a:rPr lang="en" sz="1271">
                <a:solidFill>
                  <a:srgbClr val="374151"/>
                </a:solidFill>
                <a:highlight>
                  <a:schemeClr val="lt1"/>
                </a:highlight>
                <a:latin typeface="Courier New"/>
                <a:ea typeface="Courier New"/>
                <a:cs typeface="Courier New"/>
                <a:sym typeface="Courier New"/>
              </a:rPr>
              <a:t>for...of</a:t>
            </a:r>
            <a:r>
              <a:rPr lang="en" sz="1410">
                <a:solidFill>
                  <a:srgbClr val="374151"/>
                </a:solidFill>
                <a:highlight>
                  <a:schemeClr val="lt1"/>
                </a:highlight>
                <a:latin typeface="Roboto"/>
                <a:ea typeface="Roboto"/>
                <a:cs typeface="Roboto"/>
                <a:sym typeface="Roboto"/>
              </a:rPr>
              <a:t> to iterate over their values.</a:t>
            </a:r>
            <a:endParaRPr sz="1410">
              <a:solidFill>
                <a:srgbClr val="374151"/>
              </a:solidFill>
              <a:highlight>
                <a:schemeClr val="lt1"/>
              </a:highlight>
              <a:latin typeface="Roboto"/>
              <a:ea typeface="Roboto"/>
              <a:cs typeface="Roboto"/>
              <a:sym typeface="Roboto"/>
            </a:endParaRPr>
          </a:p>
          <a:p>
            <a:pPr indent="-318135" lvl="0" marL="457200" rtl="0" algn="just">
              <a:lnSpc>
                <a:spcPct val="95000"/>
              </a:lnSpc>
              <a:spcBef>
                <a:spcPts val="0"/>
              </a:spcBef>
              <a:spcAft>
                <a:spcPts val="0"/>
              </a:spcAft>
              <a:buClr>
                <a:srgbClr val="374151"/>
              </a:buClr>
              <a:buSzPts val="1410"/>
              <a:buFont typeface="Roboto"/>
              <a:buAutoNum type="arabicPeriod"/>
            </a:pPr>
            <a:r>
              <a:rPr b="1" lang="en" sz="1410">
                <a:solidFill>
                  <a:srgbClr val="374151"/>
                </a:solidFill>
                <a:highlight>
                  <a:schemeClr val="lt1"/>
                </a:highlight>
                <a:latin typeface="Roboto"/>
                <a:ea typeface="Roboto"/>
                <a:cs typeface="Roboto"/>
                <a:sym typeface="Roboto"/>
              </a:rPr>
              <a:t>Order</a:t>
            </a:r>
            <a:r>
              <a:rPr lang="en" sz="1410">
                <a:solidFill>
                  <a:srgbClr val="374151"/>
                </a:solidFill>
                <a:highlight>
                  <a:schemeClr val="lt1"/>
                </a:highlight>
                <a:latin typeface="Roboto"/>
                <a:ea typeface="Roboto"/>
                <a:cs typeface="Roboto"/>
                <a:sym typeface="Roboto"/>
              </a:rPr>
              <a:t>: Sets maintain the order of elements as they were inserted.</a:t>
            </a:r>
            <a:endParaRPr sz="1410">
              <a:solidFill>
                <a:srgbClr val="374151"/>
              </a:solidFill>
              <a:highlight>
                <a:schemeClr val="lt1"/>
              </a:highlight>
              <a:latin typeface="Roboto"/>
              <a:ea typeface="Roboto"/>
              <a:cs typeface="Roboto"/>
              <a:sym typeface="Roboto"/>
            </a:endParaRPr>
          </a:p>
          <a:p>
            <a:pPr indent="0" lvl="0" marL="0" rtl="0" algn="just">
              <a:lnSpc>
                <a:spcPct val="95000"/>
              </a:lnSpc>
              <a:spcBef>
                <a:spcPts val="0"/>
              </a:spcBef>
              <a:spcAft>
                <a:spcPts val="0"/>
              </a:spcAft>
              <a:buSzPts val="1018"/>
              <a:buNone/>
            </a:pPr>
            <a:r>
              <a:rPr b="1" lang="en" sz="1410">
                <a:solidFill>
                  <a:srgbClr val="374151"/>
                </a:solidFill>
                <a:highlight>
                  <a:schemeClr val="lt1"/>
                </a:highlight>
                <a:latin typeface="Roboto"/>
                <a:ea typeface="Roboto"/>
                <a:cs typeface="Roboto"/>
                <a:sym typeface="Roboto"/>
              </a:rPr>
              <a:t>Methods</a:t>
            </a:r>
            <a:r>
              <a:rPr lang="en" sz="1410">
                <a:solidFill>
                  <a:srgbClr val="374151"/>
                </a:solidFill>
                <a:highlight>
                  <a:schemeClr val="lt1"/>
                </a:highlight>
                <a:latin typeface="Roboto"/>
                <a:ea typeface="Roboto"/>
                <a:cs typeface="Roboto"/>
                <a:sym typeface="Roboto"/>
              </a:rPr>
              <a:t>:</a:t>
            </a:r>
            <a:endParaRPr sz="1410">
              <a:solidFill>
                <a:srgbClr val="374151"/>
              </a:solidFill>
              <a:highlight>
                <a:schemeClr val="lt1"/>
              </a:highlight>
              <a:latin typeface="Roboto"/>
              <a:ea typeface="Roboto"/>
              <a:cs typeface="Roboto"/>
              <a:sym typeface="Roboto"/>
            </a:endParaRPr>
          </a:p>
          <a:p>
            <a:pPr indent="-299085" lvl="0" marL="457200" rtl="0" algn="just">
              <a:lnSpc>
                <a:spcPct val="95000"/>
              </a:lnSpc>
              <a:spcBef>
                <a:spcPts val="0"/>
              </a:spcBef>
              <a:spcAft>
                <a:spcPts val="0"/>
              </a:spcAft>
              <a:buClr>
                <a:srgbClr val="374151"/>
              </a:buClr>
              <a:buSzPts val="1110"/>
              <a:buFont typeface="Roboto"/>
              <a:buChar char="●"/>
            </a:pPr>
            <a:r>
              <a:rPr lang="en" sz="1271">
                <a:solidFill>
                  <a:srgbClr val="374151"/>
                </a:solidFill>
                <a:highlight>
                  <a:schemeClr val="lt1"/>
                </a:highlight>
                <a:latin typeface="Courier New"/>
                <a:ea typeface="Courier New"/>
                <a:cs typeface="Courier New"/>
                <a:sym typeface="Courier New"/>
              </a:rPr>
              <a:t>add(value)</a:t>
            </a:r>
            <a:r>
              <a:rPr lang="en" sz="1410">
                <a:solidFill>
                  <a:srgbClr val="374151"/>
                </a:solidFill>
                <a:highlight>
                  <a:schemeClr val="lt1"/>
                </a:highlight>
                <a:latin typeface="Roboto"/>
                <a:ea typeface="Roboto"/>
                <a:cs typeface="Roboto"/>
                <a:sym typeface="Roboto"/>
              </a:rPr>
              <a:t>: Adds a value to the set if it doesn't already exist.</a:t>
            </a:r>
            <a:endParaRPr sz="1410">
              <a:solidFill>
                <a:srgbClr val="374151"/>
              </a:solidFill>
              <a:highlight>
                <a:schemeClr val="lt1"/>
              </a:highlight>
              <a:latin typeface="Roboto"/>
              <a:ea typeface="Roboto"/>
              <a:cs typeface="Roboto"/>
              <a:sym typeface="Roboto"/>
            </a:endParaRPr>
          </a:p>
          <a:p>
            <a:pPr indent="-299085" lvl="0" marL="457200" rtl="0" algn="just">
              <a:lnSpc>
                <a:spcPct val="95000"/>
              </a:lnSpc>
              <a:spcBef>
                <a:spcPts val="0"/>
              </a:spcBef>
              <a:spcAft>
                <a:spcPts val="0"/>
              </a:spcAft>
              <a:buClr>
                <a:srgbClr val="374151"/>
              </a:buClr>
              <a:buSzPts val="1110"/>
              <a:buFont typeface="Roboto"/>
              <a:buChar char="●"/>
            </a:pPr>
            <a:r>
              <a:rPr lang="en" sz="1271">
                <a:solidFill>
                  <a:srgbClr val="374151"/>
                </a:solidFill>
                <a:highlight>
                  <a:schemeClr val="lt1"/>
                </a:highlight>
                <a:latin typeface="Courier New"/>
                <a:ea typeface="Courier New"/>
                <a:cs typeface="Courier New"/>
                <a:sym typeface="Courier New"/>
              </a:rPr>
              <a:t>delete(value)</a:t>
            </a:r>
            <a:r>
              <a:rPr lang="en" sz="1410">
                <a:solidFill>
                  <a:srgbClr val="374151"/>
                </a:solidFill>
                <a:highlight>
                  <a:schemeClr val="lt1"/>
                </a:highlight>
                <a:latin typeface="Roboto"/>
                <a:ea typeface="Roboto"/>
                <a:cs typeface="Roboto"/>
                <a:sym typeface="Roboto"/>
              </a:rPr>
              <a:t>: Removes a value from the set.</a:t>
            </a:r>
            <a:endParaRPr sz="1410">
              <a:solidFill>
                <a:srgbClr val="374151"/>
              </a:solidFill>
              <a:highlight>
                <a:schemeClr val="lt1"/>
              </a:highlight>
              <a:latin typeface="Roboto"/>
              <a:ea typeface="Roboto"/>
              <a:cs typeface="Roboto"/>
              <a:sym typeface="Roboto"/>
            </a:endParaRPr>
          </a:p>
          <a:p>
            <a:pPr indent="-299085" lvl="0" marL="457200" rtl="0" algn="just">
              <a:lnSpc>
                <a:spcPct val="95000"/>
              </a:lnSpc>
              <a:spcBef>
                <a:spcPts val="0"/>
              </a:spcBef>
              <a:spcAft>
                <a:spcPts val="0"/>
              </a:spcAft>
              <a:buClr>
                <a:srgbClr val="374151"/>
              </a:buClr>
              <a:buSzPts val="1110"/>
              <a:buFont typeface="Roboto"/>
              <a:buChar char="●"/>
            </a:pPr>
            <a:r>
              <a:rPr lang="en" sz="1271">
                <a:solidFill>
                  <a:srgbClr val="374151"/>
                </a:solidFill>
                <a:highlight>
                  <a:schemeClr val="lt1"/>
                </a:highlight>
                <a:latin typeface="Courier New"/>
                <a:ea typeface="Courier New"/>
                <a:cs typeface="Courier New"/>
                <a:sym typeface="Courier New"/>
              </a:rPr>
              <a:t>has(value)</a:t>
            </a:r>
            <a:r>
              <a:rPr lang="en" sz="1410">
                <a:solidFill>
                  <a:srgbClr val="374151"/>
                </a:solidFill>
                <a:highlight>
                  <a:schemeClr val="lt1"/>
                </a:highlight>
                <a:latin typeface="Roboto"/>
                <a:ea typeface="Roboto"/>
                <a:cs typeface="Roboto"/>
                <a:sym typeface="Roboto"/>
              </a:rPr>
              <a:t>: Checks if a value exists in the set.</a:t>
            </a:r>
            <a:endParaRPr sz="1410">
              <a:solidFill>
                <a:srgbClr val="374151"/>
              </a:solidFill>
              <a:highlight>
                <a:schemeClr val="lt1"/>
              </a:highlight>
              <a:latin typeface="Roboto"/>
              <a:ea typeface="Roboto"/>
              <a:cs typeface="Roboto"/>
              <a:sym typeface="Roboto"/>
            </a:endParaRPr>
          </a:p>
          <a:p>
            <a:pPr indent="-299085" lvl="0" marL="457200" rtl="0" algn="just">
              <a:lnSpc>
                <a:spcPct val="95000"/>
              </a:lnSpc>
              <a:spcBef>
                <a:spcPts val="0"/>
              </a:spcBef>
              <a:spcAft>
                <a:spcPts val="0"/>
              </a:spcAft>
              <a:buClr>
                <a:srgbClr val="374151"/>
              </a:buClr>
              <a:buSzPts val="1110"/>
              <a:buFont typeface="Roboto"/>
              <a:buChar char="●"/>
            </a:pPr>
            <a:r>
              <a:rPr lang="en" sz="1271">
                <a:solidFill>
                  <a:srgbClr val="374151"/>
                </a:solidFill>
                <a:highlight>
                  <a:schemeClr val="lt1"/>
                </a:highlight>
                <a:latin typeface="Courier New"/>
                <a:ea typeface="Courier New"/>
                <a:cs typeface="Courier New"/>
                <a:sym typeface="Courier New"/>
              </a:rPr>
              <a:t>clear()</a:t>
            </a:r>
            <a:r>
              <a:rPr lang="en" sz="1410">
                <a:solidFill>
                  <a:srgbClr val="374151"/>
                </a:solidFill>
                <a:highlight>
                  <a:schemeClr val="lt1"/>
                </a:highlight>
                <a:latin typeface="Roboto"/>
                <a:ea typeface="Roboto"/>
                <a:cs typeface="Roboto"/>
                <a:sym typeface="Roboto"/>
              </a:rPr>
              <a:t>: Removes all values from the set.</a:t>
            </a:r>
            <a:endParaRPr sz="1410">
              <a:solidFill>
                <a:srgbClr val="374151"/>
              </a:solidFill>
              <a:highlight>
                <a:schemeClr val="lt1"/>
              </a:highlight>
              <a:latin typeface="Roboto"/>
              <a:ea typeface="Roboto"/>
              <a:cs typeface="Roboto"/>
              <a:sym typeface="Roboto"/>
            </a:endParaRPr>
          </a:p>
          <a:p>
            <a:pPr indent="-299085" lvl="0" marL="457200" rtl="0" algn="just">
              <a:lnSpc>
                <a:spcPct val="95000"/>
              </a:lnSpc>
              <a:spcBef>
                <a:spcPts val="0"/>
              </a:spcBef>
              <a:spcAft>
                <a:spcPts val="0"/>
              </a:spcAft>
              <a:buClr>
                <a:srgbClr val="374151"/>
              </a:buClr>
              <a:buSzPts val="1110"/>
              <a:buFont typeface="Roboto"/>
              <a:buChar char="●"/>
            </a:pPr>
            <a:r>
              <a:rPr lang="en" sz="1271">
                <a:solidFill>
                  <a:srgbClr val="374151"/>
                </a:solidFill>
                <a:highlight>
                  <a:schemeClr val="lt1"/>
                </a:highlight>
                <a:latin typeface="Courier New"/>
                <a:ea typeface="Courier New"/>
                <a:cs typeface="Courier New"/>
                <a:sym typeface="Courier New"/>
              </a:rPr>
              <a:t>size</a:t>
            </a:r>
            <a:r>
              <a:rPr lang="en" sz="1410">
                <a:solidFill>
                  <a:srgbClr val="374151"/>
                </a:solidFill>
                <a:highlight>
                  <a:schemeClr val="lt1"/>
                </a:highlight>
                <a:latin typeface="Roboto"/>
                <a:ea typeface="Roboto"/>
                <a:cs typeface="Roboto"/>
                <a:sym typeface="Roboto"/>
              </a:rPr>
              <a:t> (property): Returns the number of unique values in the set.</a:t>
            </a:r>
            <a:endParaRPr sz="1410">
              <a:solidFill>
                <a:srgbClr val="374151"/>
              </a:solidFill>
              <a:highlight>
                <a:schemeClr val="lt1"/>
              </a:highlight>
              <a:latin typeface="Roboto"/>
              <a:ea typeface="Roboto"/>
              <a:cs typeface="Roboto"/>
              <a:sym typeface="Roboto"/>
            </a:endParaRPr>
          </a:p>
          <a:p>
            <a:pPr indent="0" lvl="0" marL="0" rtl="0" algn="just">
              <a:lnSpc>
                <a:spcPct val="95000"/>
              </a:lnSpc>
              <a:spcBef>
                <a:spcPts val="0"/>
              </a:spcBef>
              <a:spcAft>
                <a:spcPts val="0"/>
              </a:spcAft>
              <a:buSzPts val="1018"/>
              <a:buNone/>
            </a:pPr>
            <a:r>
              <a:t/>
            </a:r>
            <a:endParaRPr sz="1410">
              <a:solidFill>
                <a:srgbClr val="374151"/>
              </a:solidFill>
              <a:highlight>
                <a:schemeClr val="lt1"/>
              </a:highlight>
              <a:latin typeface="Roboto"/>
              <a:ea typeface="Roboto"/>
              <a:cs typeface="Roboto"/>
              <a:sym typeface="Roboto"/>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8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083" name="Google Shape;2083;p28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084" name="Google Shape;2084;p285"/>
          <p:cNvSpPr txBox="1"/>
          <p:nvPr/>
        </p:nvSpPr>
        <p:spPr>
          <a:xfrm>
            <a:off x="729450" y="1309750"/>
            <a:ext cx="3378600" cy="242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Here's an example illustrating the use of </a:t>
            </a:r>
            <a:r>
              <a:rPr b="0" i="0" lang="en" sz="1150" u="none" cap="none" strike="noStrike">
                <a:solidFill>
                  <a:srgbClr val="188038"/>
                </a:solidFill>
                <a:highlight>
                  <a:schemeClr val="lt1"/>
                </a:highlight>
                <a:latin typeface="Courier New"/>
                <a:ea typeface="Courier New"/>
                <a:cs typeface="Courier New"/>
                <a:sym typeface="Courier New"/>
              </a:rPr>
              <a:t>Set</a:t>
            </a:r>
            <a:r>
              <a:rPr b="0" i="0" lang="en" sz="1400" u="none" cap="none" strike="noStrike">
                <a:solidFill>
                  <a:srgbClr val="374151"/>
                </a:solidFill>
                <a:highlight>
                  <a:schemeClr val="lt1"/>
                </a:highlight>
                <a:latin typeface="Roboto"/>
                <a:ea typeface="Roboto"/>
                <a:cs typeface="Roboto"/>
                <a:sym typeface="Roboto"/>
              </a:rPr>
              <a:t>:</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the </a:t>
            </a:r>
            <a:r>
              <a:rPr b="0" i="0" lang="en" sz="1150" u="none" cap="none" strike="noStrike">
                <a:solidFill>
                  <a:srgbClr val="188038"/>
                </a:solidFill>
                <a:highlight>
                  <a:schemeClr val="lt1"/>
                </a:highlight>
                <a:latin typeface="Courier New"/>
                <a:ea typeface="Courier New"/>
                <a:cs typeface="Courier New"/>
                <a:sym typeface="Courier New"/>
              </a:rPr>
              <a:t>Set</a:t>
            </a:r>
            <a:r>
              <a:rPr b="0" i="0" lang="en" sz="1400" u="none" cap="none" strike="noStrike">
                <a:solidFill>
                  <a:srgbClr val="374151"/>
                </a:solidFill>
                <a:highlight>
                  <a:schemeClr val="lt1"/>
                </a:highlight>
                <a:latin typeface="Roboto"/>
                <a:ea typeface="Roboto"/>
                <a:cs typeface="Roboto"/>
                <a:sym typeface="Roboto"/>
              </a:rPr>
              <a:t> </a:t>
            </a:r>
            <a:r>
              <a:rPr b="0" i="0" lang="en" sz="1150" u="none" cap="none" strike="noStrike">
                <a:solidFill>
                  <a:srgbClr val="188038"/>
                </a:solidFill>
                <a:highlight>
                  <a:schemeClr val="lt1"/>
                </a:highlight>
                <a:latin typeface="Courier New"/>
                <a:ea typeface="Courier New"/>
                <a:cs typeface="Courier New"/>
                <a:sym typeface="Courier New"/>
              </a:rPr>
              <a:t>uniqueSet</a:t>
            </a:r>
            <a:r>
              <a:rPr b="0" i="0" lang="en" sz="1400" u="none" cap="none" strike="noStrike">
                <a:solidFill>
                  <a:srgbClr val="374151"/>
                </a:solidFill>
                <a:highlight>
                  <a:schemeClr val="lt1"/>
                </a:highlight>
                <a:latin typeface="Roboto"/>
                <a:ea typeface="Roboto"/>
                <a:cs typeface="Roboto"/>
                <a:sym typeface="Roboto"/>
              </a:rPr>
              <a:t> stores unique values and automatically removes duplicates. You can add, delete, and check for values in the set, and you can also iterate over its contents.</a:t>
            </a:r>
            <a:endParaRPr b="0" i="0" sz="1600" u="none" cap="none" strike="noStrike">
              <a:solidFill>
                <a:srgbClr val="000000"/>
              </a:solidFill>
              <a:highlight>
                <a:schemeClr val="lt1"/>
              </a:highlight>
              <a:latin typeface="Lato"/>
              <a:ea typeface="Lato"/>
              <a:cs typeface="Lato"/>
              <a:sym typeface="Lato"/>
            </a:endParaRPr>
          </a:p>
        </p:txBody>
      </p:sp>
      <p:pic>
        <p:nvPicPr>
          <p:cNvPr id="2085" name="Google Shape;2085;p285"/>
          <p:cNvPicPr preferRelativeResize="0"/>
          <p:nvPr/>
        </p:nvPicPr>
        <p:blipFill rotWithShape="1">
          <a:blip r:embed="rId3">
            <a:alphaModFix/>
          </a:blip>
          <a:srcRect b="0" l="0" r="0" t="0"/>
          <a:stretch/>
        </p:blipFill>
        <p:spPr>
          <a:xfrm>
            <a:off x="4293683" y="1309750"/>
            <a:ext cx="3408185" cy="30303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8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Advanced JavaScript Concepts(</a:t>
            </a:r>
            <a:r>
              <a:rPr lang="en" sz="2100">
                <a:solidFill>
                  <a:srgbClr val="374151"/>
                </a:solidFill>
                <a:highlight>
                  <a:schemeClr val="lt1"/>
                </a:highlight>
                <a:latin typeface="Roboto"/>
                <a:ea typeface="Roboto"/>
                <a:cs typeface="Roboto"/>
                <a:sym typeface="Roboto"/>
              </a:rPr>
              <a:t>Exercise</a:t>
            </a:r>
            <a:r>
              <a:rPr lang="en" sz="2100">
                <a:solidFill>
                  <a:srgbClr val="000000"/>
                </a:solidFill>
                <a:latin typeface="Roboto"/>
                <a:ea typeface="Roboto"/>
                <a:cs typeface="Roboto"/>
                <a:sym typeface="Roboto"/>
              </a:rPr>
              <a:t>)</a:t>
            </a:r>
            <a:endParaRPr sz="3600">
              <a:latin typeface="Roboto"/>
              <a:ea typeface="Roboto"/>
              <a:cs typeface="Roboto"/>
              <a:sym typeface="Roboto"/>
            </a:endParaRPr>
          </a:p>
        </p:txBody>
      </p:sp>
      <p:sp>
        <p:nvSpPr>
          <p:cNvPr id="2091" name="Google Shape;2091;p28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Exercise</a:t>
            </a:r>
            <a:r>
              <a:rPr lang="en" sz="1400">
                <a:solidFill>
                  <a:srgbClr val="374151"/>
                </a:solidFill>
                <a:highlight>
                  <a:schemeClr val="lt1"/>
                </a:highlight>
                <a:latin typeface="Roboto"/>
                <a:ea typeface="Roboto"/>
                <a:cs typeface="Roboto"/>
                <a:sym typeface="Roboto"/>
              </a:rPr>
              <a:t>: Write a function that takes an array of numbers and returns a new array containing only the unique numbers (no duplicates) in the same order as they appear in the original array. Use advanced JavaScript concepts like </a:t>
            </a:r>
            <a:r>
              <a:rPr lang="en" sz="1150">
                <a:solidFill>
                  <a:srgbClr val="188038"/>
                </a:solidFill>
                <a:highlight>
                  <a:schemeClr val="lt1"/>
                </a:highlight>
                <a:latin typeface="Courier New"/>
                <a:ea typeface="Courier New"/>
                <a:cs typeface="Courier New"/>
                <a:sym typeface="Courier New"/>
              </a:rPr>
              <a:t>Set</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map</a:t>
            </a:r>
            <a:r>
              <a:rPr lang="en" sz="1400">
                <a:solidFill>
                  <a:srgbClr val="374151"/>
                </a:solidFill>
                <a:highlight>
                  <a:schemeClr val="lt1"/>
                </a:highlight>
                <a:latin typeface="Roboto"/>
                <a:ea typeface="Roboto"/>
                <a:cs typeface="Roboto"/>
                <a:sym typeface="Roboto"/>
              </a:rPr>
              <a:t>, or the spread operator (</a:t>
            </a:r>
            <a:r>
              <a:rPr lang="en" sz="1150">
                <a:solidFill>
                  <a:srgbClr val="188038"/>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to solve this problem.</a:t>
            </a:r>
            <a:endParaRPr sz="1400">
              <a:solidFill>
                <a:srgbClr val="374151"/>
              </a:solidFill>
              <a:highlight>
                <a:schemeClr val="lt1"/>
              </a:highlight>
              <a:latin typeface="Roboto"/>
              <a:ea typeface="Roboto"/>
              <a:cs typeface="Roboto"/>
              <a:sym typeface="Roboto"/>
            </a:endParaRPr>
          </a:p>
          <a:p>
            <a:pPr indent="0" lvl="0" marL="0" rtl="0" algn="l">
              <a:lnSpc>
                <a:spcPct val="125714"/>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28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097" name="Google Shape;2097;p28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500"/>
              </a:spcBef>
              <a:spcAft>
                <a:spcPts val="0"/>
              </a:spcAft>
              <a:buSzPts val="1018"/>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practice using </a:t>
            </a:r>
            <a:r>
              <a:rPr lang="en" sz="140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and </a:t>
            </a:r>
            <a:r>
              <a:rPr lang="en" sz="140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for variable declaration, creating arrow functions, and working with classes in JavaScript.</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018"/>
              <a:buNone/>
            </a:pPr>
            <a:r>
              <a:rPr b="1" lang="en" sz="1400">
                <a:solidFill>
                  <a:srgbClr val="374151"/>
                </a:solidFill>
                <a:highlight>
                  <a:schemeClr val="lt1"/>
                </a:highlight>
                <a:latin typeface="Roboto"/>
                <a:ea typeface="Roboto"/>
                <a:cs typeface="Roboto"/>
                <a:sym typeface="Roboto"/>
              </a:rPr>
              <a:t>Instructions:</a:t>
            </a:r>
            <a:endParaRPr b="1" sz="1400">
              <a:solidFill>
                <a:srgbClr val="374151"/>
              </a:solidFill>
              <a:highlight>
                <a:schemeClr val="lt1"/>
              </a:highlight>
              <a:latin typeface="Roboto"/>
              <a:ea typeface="Roboto"/>
              <a:cs typeface="Roboto"/>
              <a:sym typeface="Roboto"/>
            </a:endParaRPr>
          </a:p>
          <a:p>
            <a:pPr indent="-228600" lvl="0" marL="457200" rtl="0" algn="just">
              <a:lnSpc>
                <a:spcPct val="10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1. Variable Declarations (</a:t>
            </a:r>
            <a:r>
              <a:rPr b="1" lang="en" sz="1400">
                <a:solidFill>
                  <a:srgbClr val="374151"/>
                </a:solidFill>
                <a:highlight>
                  <a:schemeClr val="lt1"/>
                </a:highlight>
                <a:latin typeface="Courier New"/>
                <a:ea typeface="Courier New"/>
                <a:cs typeface="Courier New"/>
                <a:sym typeface="Courier New"/>
              </a:rPr>
              <a:t>let</a:t>
            </a:r>
            <a:r>
              <a:rPr b="1" lang="en" sz="1400">
                <a:solidFill>
                  <a:srgbClr val="374151"/>
                </a:solidFill>
                <a:highlight>
                  <a:schemeClr val="lt1"/>
                </a:highlight>
                <a:latin typeface="Roboto"/>
                <a:ea typeface="Roboto"/>
                <a:cs typeface="Roboto"/>
                <a:sym typeface="Roboto"/>
              </a:rPr>
              <a:t> and </a:t>
            </a:r>
            <a:r>
              <a:rPr b="1" lang="en" sz="1400">
                <a:solidFill>
                  <a:srgbClr val="374151"/>
                </a:solidFill>
                <a:highlight>
                  <a:schemeClr val="lt1"/>
                </a:highlight>
                <a:latin typeface="Courier New"/>
                <a:ea typeface="Courier New"/>
                <a:cs typeface="Courier New"/>
                <a:sym typeface="Courier New"/>
              </a:rPr>
              <a:t>const</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Declare a variable called </a:t>
            </a:r>
            <a:r>
              <a:rPr lang="en" sz="1400">
                <a:solidFill>
                  <a:srgbClr val="374151"/>
                </a:solidFill>
                <a:highlight>
                  <a:schemeClr val="lt1"/>
                </a:highlight>
                <a:latin typeface="Courier New"/>
                <a:ea typeface="Courier New"/>
                <a:cs typeface="Courier New"/>
                <a:sym typeface="Courier New"/>
              </a:rPr>
              <a:t>age</a:t>
            </a:r>
            <a:r>
              <a:rPr lang="en" sz="1400">
                <a:solidFill>
                  <a:srgbClr val="374151"/>
                </a:solidFill>
                <a:highlight>
                  <a:schemeClr val="lt1"/>
                </a:highlight>
                <a:latin typeface="Roboto"/>
                <a:ea typeface="Roboto"/>
                <a:cs typeface="Roboto"/>
                <a:sym typeface="Roboto"/>
              </a:rPr>
              <a:t> using </a:t>
            </a:r>
            <a:r>
              <a:rPr lang="en" sz="140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and set it to your age.</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Declare a constant variable called </a:t>
            </a:r>
            <a:r>
              <a:rPr lang="en" sz="1400">
                <a:solidFill>
                  <a:srgbClr val="374151"/>
                </a:solidFill>
                <a:highlight>
                  <a:schemeClr val="lt1"/>
                </a:highlight>
                <a:latin typeface="Courier New"/>
                <a:ea typeface="Courier New"/>
                <a:cs typeface="Courier New"/>
                <a:sym typeface="Courier New"/>
              </a:rPr>
              <a:t>PI</a:t>
            </a:r>
            <a:r>
              <a:rPr lang="en" sz="1400">
                <a:solidFill>
                  <a:srgbClr val="374151"/>
                </a:solidFill>
                <a:highlight>
                  <a:schemeClr val="lt1"/>
                </a:highlight>
                <a:latin typeface="Roboto"/>
                <a:ea typeface="Roboto"/>
                <a:cs typeface="Roboto"/>
                <a:sym typeface="Roboto"/>
              </a:rPr>
              <a:t> using </a:t>
            </a:r>
            <a:r>
              <a:rPr lang="en" sz="140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and set it to the value of pi (approximately 3.14159).</a:t>
            </a:r>
            <a:endParaRPr sz="1400">
              <a:solidFill>
                <a:srgbClr val="374151"/>
              </a:solidFill>
              <a:highlight>
                <a:schemeClr val="lt1"/>
              </a:highlight>
              <a:latin typeface="Roboto"/>
              <a:ea typeface="Roboto"/>
              <a:cs typeface="Roboto"/>
              <a:sym typeface="Roboto"/>
            </a:endParaRPr>
          </a:p>
          <a:p>
            <a:pPr indent="-228600" lvl="0" marL="457200" rtl="0" algn="just">
              <a:lnSpc>
                <a:spcPct val="10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2. Arrow Functions: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Create an arrow function called </a:t>
            </a:r>
            <a:r>
              <a:rPr lang="en" sz="1400">
                <a:solidFill>
                  <a:srgbClr val="374151"/>
                </a:solidFill>
                <a:highlight>
                  <a:schemeClr val="lt1"/>
                </a:highlight>
                <a:latin typeface="Courier New"/>
                <a:ea typeface="Courier New"/>
                <a:cs typeface="Courier New"/>
                <a:sym typeface="Courier New"/>
              </a:rPr>
              <a:t>square</a:t>
            </a:r>
            <a:r>
              <a:rPr lang="en" sz="1400">
                <a:solidFill>
                  <a:srgbClr val="374151"/>
                </a:solidFill>
                <a:highlight>
                  <a:schemeClr val="lt1"/>
                </a:highlight>
                <a:latin typeface="Roboto"/>
                <a:ea typeface="Roboto"/>
                <a:cs typeface="Roboto"/>
                <a:sym typeface="Roboto"/>
              </a:rPr>
              <a:t> that takes a number as an argument and returns its square.</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Create an arrow function called </a:t>
            </a:r>
            <a:r>
              <a:rPr lang="en" sz="1400">
                <a:solidFill>
                  <a:srgbClr val="374151"/>
                </a:solidFill>
                <a:highlight>
                  <a:schemeClr val="lt1"/>
                </a:highlight>
                <a:latin typeface="Courier New"/>
                <a:ea typeface="Courier New"/>
                <a:cs typeface="Courier New"/>
                <a:sym typeface="Courier New"/>
              </a:rPr>
              <a:t>sum</a:t>
            </a:r>
            <a:r>
              <a:rPr lang="en" sz="1400">
                <a:solidFill>
                  <a:srgbClr val="374151"/>
                </a:solidFill>
                <a:highlight>
                  <a:schemeClr val="lt1"/>
                </a:highlight>
                <a:latin typeface="Roboto"/>
                <a:ea typeface="Roboto"/>
                <a:cs typeface="Roboto"/>
                <a:sym typeface="Roboto"/>
              </a:rPr>
              <a:t> that takes two numbers as arguments and returns their sum.</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018"/>
              <a:buNone/>
            </a:pPr>
            <a:r>
              <a:t/>
            </a:r>
            <a:endParaRPr sz="1400">
              <a:highlight>
                <a:schemeClr val="lt1"/>
              </a:highlight>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8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Advanced JavaScript Concepts(Exercise)</a:t>
            </a:r>
            <a:endParaRPr sz="3600">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103" name="Google Shape;2103;p28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228600" lvl="0" marL="457200" rtl="0" algn="just">
              <a:lnSpc>
                <a:spcPct val="9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3. Class Creation:</a:t>
            </a:r>
            <a:endParaRPr b="1"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 class called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with a constructor that takes </a:t>
            </a:r>
            <a:r>
              <a:rPr lang="en" sz="1250">
                <a:solidFill>
                  <a:srgbClr val="374151"/>
                </a:solidFill>
                <a:highlight>
                  <a:schemeClr val="lt1"/>
                </a:highlight>
                <a:latin typeface="Courier New"/>
                <a:ea typeface="Courier New"/>
                <a:cs typeface="Courier New"/>
                <a:sym typeface="Courier New"/>
              </a:rPr>
              <a:t>name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age</a:t>
            </a:r>
            <a:r>
              <a:rPr lang="en" sz="1400">
                <a:solidFill>
                  <a:srgbClr val="374151"/>
                </a:solidFill>
                <a:highlight>
                  <a:schemeClr val="lt1"/>
                </a:highlight>
                <a:latin typeface="Roboto"/>
                <a:ea typeface="Roboto"/>
                <a:cs typeface="Roboto"/>
                <a:sym typeface="Roboto"/>
              </a:rPr>
              <a:t> as parameters and sets them as properties of the instance.</a:t>
            </a:r>
            <a:endParaRPr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Add a method to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class called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that returns a greeting message in the format "Hello, my name is {name} and I'm {age} years old."</a:t>
            </a:r>
            <a:endParaRPr sz="1400">
              <a:solidFill>
                <a:srgbClr val="374151"/>
              </a:solidFill>
              <a:highlight>
                <a:schemeClr val="lt1"/>
              </a:highlight>
              <a:latin typeface="Roboto"/>
              <a:ea typeface="Roboto"/>
              <a:cs typeface="Roboto"/>
              <a:sym typeface="Roboto"/>
            </a:endParaRPr>
          </a:p>
          <a:p>
            <a:pPr indent="-228600" lvl="0" marL="457200" rtl="0" algn="just">
              <a:lnSpc>
                <a:spcPct val="9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4. Class Inheritance:</a:t>
            </a:r>
            <a:endParaRPr b="1"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 subclass of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called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The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class should inherit from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and have an additional property </a:t>
            </a:r>
            <a:r>
              <a:rPr lang="en" sz="1250">
                <a:solidFill>
                  <a:srgbClr val="374151"/>
                </a:solidFill>
                <a:highlight>
                  <a:schemeClr val="lt1"/>
                </a:highlight>
                <a:latin typeface="Courier New"/>
                <a:ea typeface="Courier New"/>
                <a:cs typeface="Courier New"/>
                <a:sym typeface="Courier New"/>
              </a:rPr>
              <a:t>studentId</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Override the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method in the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class to include the student's ID in the greeting.</a:t>
            </a:r>
            <a:endParaRPr sz="1400">
              <a:solidFill>
                <a:srgbClr val="374151"/>
              </a:solidFill>
              <a:highlight>
                <a:schemeClr val="lt1"/>
              </a:highlight>
              <a:latin typeface="Roboto"/>
              <a:ea typeface="Roboto"/>
              <a:cs typeface="Roboto"/>
              <a:sym typeface="Roboto"/>
            </a:endParaRPr>
          </a:p>
          <a:p>
            <a:pPr indent="-228600" lvl="0" marL="457200" rtl="0" algn="just">
              <a:lnSpc>
                <a:spcPct val="9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5. Object Creation and Output:</a:t>
            </a:r>
            <a:endParaRPr b="1"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an instance of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class with your name and age.</a:t>
            </a:r>
            <a:endParaRPr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Create an instance of the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class with your name, age, and a student ID.</a:t>
            </a:r>
            <a:endParaRPr sz="1400">
              <a:solidFill>
                <a:srgbClr val="374151"/>
              </a:solidFill>
              <a:highlight>
                <a:schemeClr val="lt1"/>
              </a:highlight>
              <a:latin typeface="Roboto"/>
              <a:ea typeface="Roboto"/>
              <a:cs typeface="Roboto"/>
              <a:sym typeface="Roboto"/>
            </a:endParaRPr>
          </a:p>
          <a:p>
            <a:pPr indent="-304800" lvl="1" marL="914400" rtl="0" algn="just">
              <a:lnSpc>
                <a:spcPct val="9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Call the </a:t>
            </a:r>
            <a:r>
              <a:rPr lang="en" sz="1250">
                <a:solidFill>
                  <a:srgbClr val="374151"/>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method on both the </a:t>
            </a:r>
            <a:r>
              <a:rPr lang="en" sz="1250">
                <a:solidFill>
                  <a:srgbClr val="374151"/>
                </a:solidFill>
                <a:highlight>
                  <a:schemeClr val="lt1"/>
                </a:highlight>
                <a:latin typeface="Courier New"/>
                <a:ea typeface="Courier New"/>
                <a:cs typeface="Courier New"/>
                <a:sym typeface="Courier New"/>
              </a:rPr>
              <a:t>Person</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Student</a:t>
            </a:r>
            <a:r>
              <a:rPr lang="en" sz="1400">
                <a:solidFill>
                  <a:srgbClr val="374151"/>
                </a:solidFill>
                <a:highlight>
                  <a:schemeClr val="lt1"/>
                </a:highlight>
                <a:latin typeface="Roboto"/>
                <a:ea typeface="Roboto"/>
                <a:cs typeface="Roboto"/>
                <a:sym typeface="Roboto"/>
              </a:rPr>
              <a:t> instances and log the results.</a:t>
            </a:r>
            <a:endParaRPr sz="1400">
              <a:solidFill>
                <a:srgbClr val="374151"/>
              </a:solidFill>
              <a:highlight>
                <a:schemeClr val="lt1"/>
              </a:highlight>
              <a:latin typeface="Roboto"/>
              <a:ea typeface="Roboto"/>
              <a:cs typeface="Roboto"/>
              <a:sym typeface="Roboto"/>
            </a:endParaRPr>
          </a:p>
          <a:p>
            <a:pPr indent="0" lvl="0" marL="0" rtl="0" algn="just">
              <a:lnSpc>
                <a:spcPct val="9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8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p:txBody>
      </p:sp>
      <p:sp>
        <p:nvSpPr>
          <p:cNvPr id="2109" name="Google Shape;2109;p28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Modular programming and code organization </a:t>
            </a:r>
            <a:r>
              <a:rPr lang="en" sz="1400">
                <a:solidFill>
                  <a:srgbClr val="374151"/>
                </a:solidFill>
                <a:highlight>
                  <a:schemeClr val="lt1"/>
                </a:highlight>
                <a:latin typeface="Roboto"/>
                <a:ea typeface="Roboto"/>
                <a:cs typeface="Roboto"/>
                <a:sym typeface="Roboto"/>
              </a:rPr>
              <a:t>are crucial in JavaScript to build scalable, maintainable, and reusable applications. Here's how you can apply these principles in JavaScript: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1. Use ES6 Modules: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Leverage the native ES6 module system to define and import modules.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import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export</a:t>
            </a:r>
            <a:r>
              <a:rPr lang="en" sz="1400">
                <a:solidFill>
                  <a:srgbClr val="374151"/>
                </a:solidFill>
                <a:highlight>
                  <a:schemeClr val="lt1"/>
                </a:highlight>
                <a:latin typeface="Roboto"/>
                <a:ea typeface="Roboto"/>
                <a:cs typeface="Roboto"/>
                <a:sym typeface="Roboto"/>
              </a:rPr>
              <a:t> statements to encapsulate and share functionality between files.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9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15" name="Google Shape;2115;p29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1500"/>
              </a:spcAft>
              <a:buSzPts val="1300"/>
              <a:buNone/>
            </a:pPr>
            <a:r>
              <a:rPr lang="en" sz="1400">
                <a:solidFill>
                  <a:srgbClr val="374151"/>
                </a:solidFill>
                <a:highlight>
                  <a:schemeClr val="lt1"/>
                </a:highlight>
                <a:latin typeface="Roboto"/>
                <a:ea typeface="Roboto"/>
                <a:cs typeface="Roboto"/>
                <a:sym typeface="Roboto"/>
              </a:rPr>
              <a:t>Example:</a:t>
            </a:r>
            <a:endParaRPr/>
          </a:p>
        </p:txBody>
      </p:sp>
      <p:pic>
        <p:nvPicPr>
          <p:cNvPr id="2116" name="Google Shape;2116;p290"/>
          <p:cNvPicPr preferRelativeResize="0"/>
          <p:nvPr/>
        </p:nvPicPr>
        <p:blipFill rotWithShape="1">
          <a:blip r:embed="rId3">
            <a:alphaModFix/>
          </a:blip>
          <a:srcRect b="0" l="0" r="0" t="0"/>
          <a:stretch/>
        </p:blipFill>
        <p:spPr>
          <a:xfrm>
            <a:off x="2495600" y="1609675"/>
            <a:ext cx="4019550" cy="205740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29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22" name="Google Shape;2122;p29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2. Directory Structure:</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Organize your project into directories based on functionality or feature.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Adopt a clear and consistent naming and hierarchy convention.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2123" name="Google Shape;2123;p291"/>
          <p:cNvPicPr preferRelativeResize="0"/>
          <p:nvPr/>
        </p:nvPicPr>
        <p:blipFill rotWithShape="1">
          <a:blip r:embed="rId3">
            <a:alphaModFix/>
          </a:blip>
          <a:srcRect b="0" l="0" r="0" t="0"/>
          <a:stretch/>
        </p:blipFill>
        <p:spPr>
          <a:xfrm>
            <a:off x="2537438" y="2708350"/>
            <a:ext cx="1590675" cy="1219200"/>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9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29" name="Google Shape;2129;p29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3. Single Responsibility Principle (SRP):</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Follow the SRP to ensure each module or function has a single, well-defined responsibility.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Encapsulate related functionality within a module.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2130" name="Google Shape;2130;p292"/>
          <p:cNvPicPr preferRelativeResize="0"/>
          <p:nvPr/>
        </p:nvPicPr>
        <p:blipFill rotWithShape="1">
          <a:blip r:embed="rId3">
            <a:alphaModFix/>
          </a:blip>
          <a:srcRect b="0" l="0" r="0" t="0"/>
          <a:stretch/>
        </p:blipFill>
        <p:spPr>
          <a:xfrm>
            <a:off x="2512825" y="2898750"/>
            <a:ext cx="3771900" cy="110490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29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36" name="Google Shape;2136;p29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4. Dependency Management:</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Clearly define and manage module dependencies.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Avoid circular dependencies.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a package manager like npm or yarn to handle third-party dependencies.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2137" name="Google Shape;2137;p293"/>
          <p:cNvPicPr preferRelativeResize="0"/>
          <p:nvPr/>
        </p:nvPicPr>
        <p:blipFill rotWithShape="1">
          <a:blip r:embed="rId3">
            <a:alphaModFix/>
          </a:blip>
          <a:srcRect b="0" l="0" r="0" t="0"/>
          <a:stretch/>
        </p:blipFill>
        <p:spPr>
          <a:xfrm>
            <a:off x="1704563" y="2948300"/>
            <a:ext cx="4295775"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89da40846b_0_0"/>
          <p:cNvSpPr txBox="1"/>
          <p:nvPr>
            <p:ph type="ctrTitle"/>
          </p:nvPr>
        </p:nvSpPr>
        <p:spPr>
          <a:xfrm>
            <a:off x="729450" y="1322450"/>
            <a:ext cx="7688100" cy="3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Module 1: Introduction to JavaScript</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1. What is JavaScript?</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2. JavaScript's role in web development</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3. Setting up the development environment</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4. Basic syntax and structure</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5. Variables and data types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6. Comments and best practices</a:t>
            </a:r>
            <a:endParaRPr b="0" sz="14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4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Module 2: Control Flow and Functions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1. Conditional statements (if, else if, else)</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2. Switch statements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3. Loops (for, while, do-while)</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4. Functions: declaration, invocation, and parameters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5. Scope and variable visibility</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6. Return statements and value passing</a:t>
            </a:r>
            <a:endParaRPr b="0" sz="1700">
              <a:latin typeface="Roboto"/>
              <a:ea typeface="Roboto"/>
              <a:cs typeface="Roboto"/>
              <a:sym typeface="Roboto"/>
            </a:endParaRPr>
          </a:p>
        </p:txBody>
      </p:sp>
      <p:sp>
        <p:nvSpPr>
          <p:cNvPr id="98" name="Google Shape;98;g289da40846b_0_0"/>
          <p:cNvSpPr txBox="1"/>
          <p:nvPr>
            <p:ph idx="1" type="subTitle"/>
          </p:nvPr>
        </p:nvSpPr>
        <p:spPr>
          <a:xfrm>
            <a:off x="636577" y="52805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600"/>
              <a:buNone/>
            </a:pPr>
            <a:r>
              <a:rPr b="1" lang="en" sz="2200">
                <a:solidFill>
                  <a:srgbClr val="000000"/>
                </a:solidFill>
                <a:latin typeface="Roboto"/>
                <a:ea typeface="Roboto"/>
                <a:cs typeface="Roboto"/>
                <a:sym typeface="Roboto"/>
              </a:rPr>
              <a:t>Table of Contents</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84" name="Google Shape;284;p24"/>
          <p:cNvSpPr txBox="1"/>
          <p:nvPr>
            <p:ph idx="1" type="body"/>
          </p:nvPr>
        </p:nvSpPr>
        <p:spPr>
          <a:xfrm>
            <a:off x="729450" y="136470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500">
                <a:solidFill>
                  <a:srgbClr val="000000"/>
                </a:solidFill>
                <a:highlight>
                  <a:schemeClr val="lt1"/>
                </a:highlight>
                <a:latin typeface="Roboto"/>
                <a:ea typeface="Roboto"/>
                <a:cs typeface="Roboto"/>
                <a:sym typeface="Roboto"/>
              </a:rPr>
              <a:t>Complex Data Types:</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Complex data types can hold multiple values and are composed of primitive data types or other complex data types. They are mutable, meaning their values can be changed. Here are the complex data types: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SzPts val="1400"/>
              <a:buFont typeface="Roboto"/>
              <a:buAutoNum type="arabicPeriod"/>
            </a:pPr>
            <a:r>
              <a:rPr b="1" lang="en" sz="1400">
                <a:solidFill>
                  <a:srgbClr val="000000"/>
                </a:solidFill>
                <a:highlight>
                  <a:schemeClr val="lt1"/>
                </a:highlight>
                <a:latin typeface="Roboto"/>
                <a:ea typeface="Roboto"/>
                <a:cs typeface="Roboto"/>
                <a:sym typeface="Roboto"/>
              </a:rPr>
              <a:t>Object:</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Represents a collection of key-value pairs, where keys are strings and values can be of any data type.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285" name="Google Shape;285;p24"/>
          <p:cNvPicPr preferRelativeResize="0"/>
          <p:nvPr/>
        </p:nvPicPr>
        <p:blipFill rotWithShape="1">
          <a:blip r:embed="rId3">
            <a:alphaModFix/>
          </a:blip>
          <a:srcRect b="0" l="0" r="0" t="0"/>
          <a:stretch/>
        </p:blipFill>
        <p:spPr>
          <a:xfrm>
            <a:off x="3608400" y="3076075"/>
            <a:ext cx="1927200" cy="11457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9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43" name="Google Shape;2143;p29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5. Code Style and Linting:</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Enforce coding standards and style guides using a linter like ESLint.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Consistent naming, formatting, and code conventions improve code quality and readability.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2144" name="Google Shape;2144;p294"/>
          <p:cNvPicPr preferRelativeResize="0"/>
          <p:nvPr/>
        </p:nvPicPr>
        <p:blipFill rotWithShape="1">
          <a:blip r:embed="rId3">
            <a:alphaModFix/>
          </a:blip>
          <a:srcRect b="0" l="0" r="0" t="0"/>
          <a:stretch/>
        </p:blipFill>
        <p:spPr>
          <a:xfrm>
            <a:off x="3159750" y="2571738"/>
            <a:ext cx="1971675" cy="117157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29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50" name="Google Shape;2150;p29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500">
                <a:solidFill>
                  <a:srgbClr val="343541"/>
                </a:solidFill>
                <a:highlight>
                  <a:schemeClr val="lt1"/>
                </a:highlight>
                <a:latin typeface="Roboto"/>
                <a:ea typeface="Roboto"/>
                <a:cs typeface="Roboto"/>
                <a:sym typeface="Roboto"/>
              </a:rPr>
              <a:t>CommonJS vs. ES6 Modules</a:t>
            </a:r>
            <a:endParaRPr b="1" sz="1500">
              <a:solidFill>
                <a:srgbClr val="34354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600">
                <a:solidFill>
                  <a:srgbClr val="374151"/>
                </a:solidFill>
                <a:highlight>
                  <a:schemeClr val="lt1"/>
                </a:highlight>
                <a:latin typeface="Roboto"/>
                <a:ea typeface="Roboto"/>
                <a:cs typeface="Roboto"/>
                <a:sym typeface="Roboto"/>
              </a:rPr>
              <a:t>CommonJS Modules:</a:t>
            </a:r>
            <a:endParaRPr b="1" sz="16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Environment</a:t>
            </a:r>
            <a:r>
              <a:rPr lang="en" sz="1400">
                <a:solidFill>
                  <a:srgbClr val="374151"/>
                </a:solidFill>
                <a:highlight>
                  <a:schemeClr val="lt1"/>
                </a:highlight>
                <a:latin typeface="Roboto"/>
                <a:ea typeface="Roboto"/>
                <a:cs typeface="Roboto"/>
                <a:sym typeface="Roboto"/>
              </a:rPr>
              <a:t>: CommonJS modules were originally designed for server-side JavaScript in environments like Node.js.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Synchronous</a:t>
            </a:r>
            <a:r>
              <a:rPr lang="en" sz="1400">
                <a:solidFill>
                  <a:srgbClr val="374151"/>
                </a:solidFill>
                <a:highlight>
                  <a:schemeClr val="lt1"/>
                </a:highlight>
                <a:latin typeface="Roboto"/>
                <a:ea typeface="Roboto"/>
                <a:cs typeface="Roboto"/>
                <a:sym typeface="Roboto"/>
              </a:rPr>
              <a:t>: CommonJS modules are loaded synchronously, which means that module dependencies are resolved and loaded at runtime, blocking further execution until they are fully loaded. This makes them suitable for server-side applications, where file I/O operations are common.</a:t>
            </a:r>
            <a:endParaRPr b="1" sz="1500">
              <a:solidFill>
                <a:srgbClr val="343541"/>
              </a:solidFill>
              <a:highlight>
                <a:schemeClr val="lt1"/>
              </a:highlight>
              <a:latin typeface="Roboto"/>
              <a:ea typeface="Roboto"/>
              <a:cs typeface="Roboto"/>
              <a:sym typeface="Roboto"/>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9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56" name="Google Shape;2156;p29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228600" lvl="0" marL="457200" rtl="0" algn="just">
              <a:lnSpc>
                <a:spcPct val="115000"/>
              </a:lnSpc>
              <a:spcBef>
                <a:spcPts val="1500"/>
              </a:spcBef>
              <a:spcAft>
                <a:spcPts val="0"/>
              </a:spcAft>
              <a:buClr>
                <a:srgbClr val="374151"/>
              </a:buClr>
              <a:buSzPts val="1200"/>
              <a:buFont typeface="Roboto"/>
              <a:buNone/>
            </a:pPr>
            <a:r>
              <a:rPr b="1" lang="en" sz="1400">
                <a:solidFill>
                  <a:srgbClr val="374151"/>
                </a:solidFill>
                <a:highlight>
                  <a:schemeClr val="lt1"/>
                </a:highlight>
                <a:latin typeface="Roboto"/>
                <a:ea typeface="Roboto"/>
                <a:cs typeface="Roboto"/>
                <a:sym typeface="Roboto"/>
              </a:rPr>
              <a:t>3. Exports</a:t>
            </a:r>
            <a:r>
              <a:rPr lang="en" sz="1400">
                <a:solidFill>
                  <a:srgbClr val="374151"/>
                </a:solidFill>
                <a:highlight>
                  <a:schemeClr val="lt1"/>
                </a:highlight>
                <a:latin typeface="Roboto"/>
                <a:ea typeface="Roboto"/>
                <a:cs typeface="Roboto"/>
                <a:sym typeface="Roboto"/>
              </a:rPr>
              <a:t>: In CommonJS, you use </a:t>
            </a:r>
            <a:r>
              <a:rPr lang="en" sz="1250">
                <a:solidFill>
                  <a:srgbClr val="374151"/>
                </a:solidFill>
                <a:highlight>
                  <a:schemeClr val="lt1"/>
                </a:highlight>
                <a:latin typeface="Courier New"/>
                <a:ea typeface="Courier New"/>
                <a:cs typeface="Courier New"/>
                <a:sym typeface="Courier New"/>
              </a:rPr>
              <a:t>module.exports</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exports</a:t>
            </a:r>
            <a:r>
              <a:rPr lang="en" sz="1400">
                <a:solidFill>
                  <a:srgbClr val="374151"/>
                </a:solidFill>
                <a:highlight>
                  <a:schemeClr val="lt1"/>
                </a:highlight>
                <a:latin typeface="Roboto"/>
                <a:ea typeface="Roboto"/>
                <a:cs typeface="Roboto"/>
                <a:sym typeface="Roboto"/>
              </a:rPr>
              <a:t> to define what is exported from a module. For 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	4. </a:t>
            </a:r>
            <a:r>
              <a:rPr b="1" lang="en" sz="1400">
                <a:solidFill>
                  <a:srgbClr val="000000"/>
                </a:solidFill>
                <a:highlight>
                  <a:schemeClr val="lt1"/>
                </a:highlight>
                <a:latin typeface="Roboto"/>
                <a:ea typeface="Roboto"/>
                <a:cs typeface="Roboto"/>
                <a:sym typeface="Roboto"/>
              </a:rPr>
              <a:t>Imports</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You use </a:t>
            </a:r>
            <a:r>
              <a:rPr lang="en" sz="1150">
                <a:solidFill>
                  <a:srgbClr val="188038"/>
                </a:solidFill>
                <a:highlight>
                  <a:schemeClr val="lt1"/>
                </a:highlight>
                <a:latin typeface="Courier New"/>
                <a:ea typeface="Courier New"/>
                <a:cs typeface="Courier New"/>
                <a:sym typeface="Courier New"/>
              </a:rPr>
              <a:t>require()</a:t>
            </a:r>
            <a:r>
              <a:rPr lang="en" sz="1400">
                <a:solidFill>
                  <a:srgbClr val="374151"/>
                </a:solidFill>
                <a:highlight>
                  <a:schemeClr val="lt1"/>
                </a:highlight>
                <a:latin typeface="Roboto"/>
                <a:ea typeface="Roboto"/>
                <a:cs typeface="Roboto"/>
                <a:sym typeface="Roboto"/>
              </a:rPr>
              <a:t> to import modules. For 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	</a:t>
            </a:r>
            <a:endParaRPr b="1"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1500"/>
              </a:spcAft>
              <a:buSzPts val="1300"/>
              <a:buNone/>
            </a:pPr>
            <a:r>
              <a:rPr b="1" lang="en" sz="1400">
                <a:solidFill>
                  <a:srgbClr val="000000"/>
                </a:solidFill>
                <a:highlight>
                  <a:schemeClr val="lt1"/>
                </a:highlight>
                <a:latin typeface="Roboto"/>
                <a:ea typeface="Roboto"/>
                <a:cs typeface="Roboto"/>
                <a:sym typeface="Roboto"/>
              </a:rPr>
              <a:t>5. Static Analysis:</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The use of </a:t>
            </a:r>
            <a:r>
              <a:rPr lang="en" sz="1150">
                <a:solidFill>
                  <a:srgbClr val="188038"/>
                </a:solidFill>
                <a:highlight>
                  <a:schemeClr val="lt1"/>
                </a:highlight>
                <a:latin typeface="Courier New"/>
                <a:ea typeface="Courier New"/>
                <a:cs typeface="Courier New"/>
                <a:sym typeface="Courier New"/>
              </a:rPr>
              <a:t>require()</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exports</a:t>
            </a:r>
            <a:r>
              <a:rPr lang="en" sz="1400">
                <a:solidFill>
                  <a:srgbClr val="374151"/>
                </a:solidFill>
                <a:highlight>
                  <a:schemeClr val="lt1"/>
                </a:highlight>
                <a:latin typeface="Roboto"/>
                <a:ea typeface="Roboto"/>
                <a:cs typeface="Roboto"/>
                <a:sym typeface="Roboto"/>
              </a:rPr>
              <a:t> makes it easy for tools to statically analyze dependencies.</a:t>
            </a:r>
            <a:endParaRPr sz="1400">
              <a:solidFill>
                <a:srgbClr val="374151"/>
              </a:solidFill>
              <a:highlight>
                <a:schemeClr val="lt1"/>
              </a:highlight>
              <a:latin typeface="Roboto"/>
              <a:ea typeface="Roboto"/>
              <a:cs typeface="Roboto"/>
              <a:sym typeface="Roboto"/>
            </a:endParaRPr>
          </a:p>
        </p:txBody>
      </p:sp>
      <p:pic>
        <p:nvPicPr>
          <p:cNvPr id="2157" name="Google Shape;2157;p296"/>
          <p:cNvPicPr preferRelativeResize="0"/>
          <p:nvPr/>
        </p:nvPicPr>
        <p:blipFill rotWithShape="1">
          <a:blip r:embed="rId3">
            <a:alphaModFix/>
          </a:blip>
          <a:srcRect b="0" l="0" r="0" t="0"/>
          <a:stretch/>
        </p:blipFill>
        <p:spPr>
          <a:xfrm>
            <a:off x="2730975" y="1874900"/>
            <a:ext cx="2749300" cy="902000"/>
          </a:xfrm>
          <a:prstGeom prst="rect">
            <a:avLst/>
          </a:prstGeom>
          <a:noFill/>
          <a:ln>
            <a:noFill/>
          </a:ln>
        </p:spPr>
      </p:pic>
      <p:pic>
        <p:nvPicPr>
          <p:cNvPr id="2158" name="Google Shape;2158;p296"/>
          <p:cNvPicPr preferRelativeResize="0"/>
          <p:nvPr/>
        </p:nvPicPr>
        <p:blipFill rotWithShape="1">
          <a:blip r:embed="rId4">
            <a:alphaModFix/>
          </a:blip>
          <a:srcRect b="0" l="0" r="0" t="0"/>
          <a:stretch/>
        </p:blipFill>
        <p:spPr>
          <a:xfrm>
            <a:off x="1671475" y="3159925"/>
            <a:ext cx="4152900" cy="390525"/>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9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64" name="Google Shape;2164;p29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600">
                <a:solidFill>
                  <a:srgbClr val="374151"/>
                </a:solidFill>
                <a:highlight>
                  <a:schemeClr val="lt1"/>
                </a:highlight>
                <a:latin typeface="Roboto"/>
                <a:ea typeface="Roboto"/>
                <a:cs typeface="Roboto"/>
                <a:sym typeface="Roboto"/>
              </a:rPr>
              <a:t>ES6 Modules:</a:t>
            </a:r>
            <a:endParaRPr b="1" sz="16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Environment</a:t>
            </a:r>
            <a:r>
              <a:rPr lang="en" sz="1400">
                <a:solidFill>
                  <a:srgbClr val="374151"/>
                </a:solidFill>
                <a:highlight>
                  <a:schemeClr val="lt1"/>
                </a:highlight>
                <a:latin typeface="Roboto"/>
                <a:ea typeface="Roboto"/>
                <a:cs typeface="Roboto"/>
                <a:sym typeface="Roboto"/>
              </a:rPr>
              <a:t>: ES6 Modules were introduced as part of ECMAScript 2015 and are designed to work both in the browser and in Node.js, although Node.js added support for ES6 Modules later.</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Asynchronous</a:t>
            </a:r>
            <a:r>
              <a:rPr lang="en" sz="1400">
                <a:solidFill>
                  <a:srgbClr val="374151"/>
                </a:solidFill>
                <a:highlight>
                  <a:schemeClr val="lt1"/>
                </a:highlight>
                <a:latin typeface="Roboto"/>
                <a:ea typeface="Roboto"/>
                <a:cs typeface="Roboto"/>
                <a:sym typeface="Roboto"/>
              </a:rPr>
              <a:t>: ES6 Modules are loaded asynchronously, allowing parallel loading of modules. This makes them suitable for browser environments, where synchronous loading can block the rendering of a webpage.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9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70" name="Google Shape;2170;p29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228600" lvl="0" marL="457200" rtl="0" algn="just">
              <a:lnSpc>
                <a:spcPct val="115000"/>
              </a:lnSpc>
              <a:spcBef>
                <a:spcPts val="1500"/>
              </a:spcBef>
              <a:spcAft>
                <a:spcPts val="0"/>
              </a:spcAft>
              <a:buClr>
                <a:srgbClr val="374151"/>
              </a:buClr>
              <a:buSzPts val="1200"/>
              <a:buFont typeface="Roboto"/>
              <a:buNone/>
            </a:pPr>
            <a:r>
              <a:rPr lang="en" sz="1400">
                <a:solidFill>
                  <a:srgbClr val="374151"/>
                </a:solidFill>
                <a:highlight>
                  <a:schemeClr val="lt1"/>
                </a:highlight>
                <a:latin typeface="Roboto"/>
                <a:ea typeface="Roboto"/>
                <a:cs typeface="Roboto"/>
                <a:sym typeface="Roboto"/>
              </a:rPr>
              <a:t>3. </a:t>
            </a:r>
            <a:r>
              <a:rPr b="1" lang="en" sz="1400">
                <a:solidFill>
                  <a:srgbClr val="374151"/>
                </a:solidFill>
                <a:highlight>
                  <a:schemeClr val="lt1"/>
                </a:highlight>
                <a:latin typeface="Roboto"/>
                <a:ea typeface="Roboto"/>
                <a:cs typeface="Roboto"/>
                <a:sym typeface="Roboto"/>
              </a:rPr>
              <a:t>Exports</a:t>
            </a:r>
            <a:r>
              <a:rPr lang="en" sz="1400">
                <a:solidFill>
                  <a:srgbClr val="374151"/>
                </a:solidFill>
                <a:highlight>
                  <a:schemeClr val="lt1"/>
                </a:highlight>
                <a:latin typeface="Roboto"/>
                <a:ea typeface="Roboto"/>
                <a:cs typeface="Roboto"/>
                <a:sym typeface="Roboto"/>
              </a:rPr>
              <a:t>: In ES6 Modules, you use </a:t>
            </a:r>
            <a:r>
              <a:rPr lang="en" sz="1250">
                <a:solidFill>
                  <a:srgbClr val="374151"/>
                </a:solidFill>
                <a:highlight>
                  <a:schemeClr val="lt1"/>
                </a:highlight>
                <a:latin typeface="Courier New"/>
                <a:ea typeface="Courier New"/>
                <a:cs typeface="Courier New"/>
                <a:sym typeface="Courier New"/>
              </a:rPr>
              <a:t>export</a:t>
            </a:r>
            <a:r>
              <a:rPr lang="en" sz="1400">
                <a:solidFill>
                  <a:srgbClr val="374151"/>
                </a:solidFill>
                <a:highlight>
                  <a:schemeClr val="lt1"/>
                </a:highlight>
                <a:latin typeface="Roboto"/>
                <a:ea typeface="Roboto"/>
                <a:cs typeface="Roboto"/>
                <a:sym typeface="Roboto"/>
              </a:rPr>
              <a:t> to define what is exported from a module. For 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6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0"/>
              </a:spcAft>
              <a:buSzPts val="1300"/>
              <a:buNone/>
            </a:pPr>
            <a:r>
              <a:rPr lang="en" sz="1400">
                <a:solidFill>
                  <a:srgbClr val="000000"/>
                </a:solidFill>
                <a:highlight>
                  <a:schemeClr val="lt1"/>
                </a:highlight>
                <a:latin typeface="Roboto"/>
                <a:ea typeface="Roboto"/>
                <a:cs typeface="Roboto"/>
                <a:sym typeface="Roboto"/>
              </a:rPr>
              <a:t>4. </a:t>
            </a:r>
            <a:r>
              <a:rPr b="1" lang="en" sz="1400">
                <a:solidFill>
                  <a:srgbClr val="000000"/>
                </a:solidFill>
                <a:highlight>
                  <a:schemeClr val="lt1"/>
                </a:highlight>
                <a:latin typeface="Roboto"/>
                <a:ea typeface="Roboto"/>
                <a:cs typeface="Roboto"/>
                <a:sym typeface="Roboto"/>
              </a:rPr>
              <a:t>Imports</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You use </a:t>
            </a:r>
            <a:r>
              <a:rPr lang="en" sz="1150">
                <a:solidFill>
                  <a:srgbClr val="188038"/>
                </a:solidFill>
                <a:highlight>
                  <a:schemeClr val="lt1"/>
                </a:highlight>
                <a:latin typeface="Courier New"/>
                <a:ea typeface="Courier New"/>
                <a:cs typeface="Courier New"/>
                <a:sym typeface="Courier New"/>
              </a:rPr>
              <a:t>import</a:t>
            </a:r>
            <a:r>
              <a:rPr lang="en" sz="1400">
                <a:solidFill>
                  <a:srgbClr val="374151"/>
                </a:solidFill>
                <a:highlight>
                  <a:schemeClr val="lt1"/>
                </a:highlight>
                <a:latin typeface="Roboto"/>
                <a:ea typeface="Roboto"/>
                <a:cs typeface="Roboto"/>
                <a:sym typeface="Roboto"/>
              </a:rPr>
              <a:t> to import modules. For example:</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500"/>
              </a:spcBef>
              <a:spcAft>
                <a:spcPts val="1500"/>
              </a:spcAft>
              <a:buSzPts val="1300"/>
              <a:buNone/>
            </a:pPr>
            <a:r>
              <a:rPr lang="en" sz="1400">
                <a:solidFill>
                  <a:srgbClr val="000000"/>
                </a:solidFill>
                <a:highlight>
                  <a:schemeClr val="lt1"/>
                </a:highlight>
                <a:latin typeface="Roboto"/>
                <a:ea typeface="Roboto"/>
                <a:cs typeface="Roboto"/>
                <a:sym typeface="Roboto"/>
              </a:rPr>
              <a:t>5. </a:t>
            </a:r>
            <a:r>
              <a:rPr b="1" lang="en" sz="1400">
                <a:solidFill>
                  <a:srgbClr val="000000"/>
                </a:solidFill>
                <a:highlight>
                  <a:schemeClr val="lt1"/>
                </a:highlight>
                <a:latin typeface="Roboto"/>
                <a:ea typeface="Roboto"/>
                <a:cs typeface="Roboto"/>
                <a:sym typeface="Roboto"/>
              </a:rPr>
              <a:t>Static Analysis</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ES6 Modules are designed for static analysis, which means that the structure of imports and exports is clear without the need for runtime evaluation.</a:t>
            </a:r>
            <a:endParaRPr/>
          </a:p>
        </p:txBody>
      </p:sp>
      <p:pic>
        <p:nvPicPr>
          <p:cNvPr id="2171" name="Google Shape;2171;p298"/>
          <p:cNvPicPr preferRelativeResize="0"/>
          <p:nvPr/>
        </p:nvPicPr>
        <p:blipFill rotWithShape="1">
          <a:blip r:embed="rId3">
            <a:alphaModFix/>
          </a:blip>
          <a:srcRect b="0" l="0" r="0" t="0"/>
          <a:stretch/>
        </p:blipFill>
        <p:spPr>
          <a:xfrm>
            <a:off x="2479563" y="1724450"/>
            <a:ext cx="3126974" cy="1054450"/>
          </a:xfrm>
          <a:prstGeom prst="rect">
            <a:avLst/>
          </a:prstGeom>
          <a:noFill/>
          <a:ln>
            <a:noFill/>
          </a:ln>
        </p:spPr>
      </p:pic>
      <p:pic>
        <p:nvPicPr>
          <p:cNvPr id="2172" name="Google Shape;2172;p298"/>
          <p:cNvPicPr preferRelativeResize="0"/>
          <p:nvPr/>
        </p:nvPicPr>
        <p:blipFill rotWithShape="1">
          <a:blip r:embed="rId4">
            <a:alphaModFix/>
          </a:blip>
          <a:srcRect b="0" l="0" r="0" t="0"/>
          <a:stretch/>
        </p:blipFill>
        <p:spPr>
          <a:xfrm>
            <a:off x="1871350" y="3260450"/>
            <a:ext cx="4343400" cy="29527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29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78" name="Google Shape;2178;p29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Advantages of ES6 Modules: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Better for browser environments due to asynchronous loading.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Improved syntax and consistency with other programming languages.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Support for tree-shaking (dead code elimination) to reduce bundle sizes in build tools like Webpack.</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Better compatibility with modern tooling and development practices.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Advantages of CommonJS Modules: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Simplicity in some cases, especially for server-side applications.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Well-suited for environments like Node.js.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Widely used in the Node.js ecosystem, with a rich library of packages using CommonJS.</a:t>
            </a:r>
            <a:endParaRPr sz="1500">
              <a:highlight>
                <a:schemeClr val="lt1"/>
              </a:highlight>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0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84" name="Google Shape;2184;p30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700">
                <a:solidFill>
                  <a:srgbClr val="343541"/>
                </a:solidFill>
                <a:highlight>
                  <a:schemeClr val="lt1"/>
                </a:highlight>
                <a:latin typeface="Roboto"/>
                <a:ea typeface="Roboto"/>
                <a:cs typeface="Roboto"/>
                <a:sym typeface="Roboto"/>
              </a:rPr>
              <a:t>Exporting and importing modules</a:t>
            </a:r>
            <a:endParaRPr b="1" sz="17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Exporting and importing modules in JavaScript allows you to create reusable pieces of code and manage dependencies efficiently. </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Exporting from a Module (Export):</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You can export variables, functions, classes, or even objects from a module using the </a:t>
            </a:r>
            <a:r>
              <a:rPr lang="en" sz="1250">
                <a:solidFill>
                  <a:srgbClr val="374151"/>
                </a:solidFill>
                <a:highlight>
                  <a:schemeClr val="lt1"/>
                </a:highlight>
                <a:latin typeface="Courier New"/>
                <a:ea typeface="Courier New"/>
                <a:cs typeface="Courier New"/>
                <a:sym typeface="Courier New"/>
              </a:rPr>
              <a:t>export</a:t>
            </a:r>
            <a:r>
              <a:rPr lang="en" sz="1400">
                <a:solidFill>
                  <a:srgbClr val="374151"/>
                </a:solidFill>
                <a:highlight>
                  <a:schemeClr val="lt1"/>
                </a:highlight>
                <a:latin typeface="Roboto"/>
                <a:ea typeface="Roboto"/>
                <a:cs typeface="Roboto"/>
                <a:sym typeface="Roboto"/>
              </a:rPr>
              <a:t> keyword. There are two primary ways to export: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30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90" name="Google Shape;2190;p30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1. Named Exports (multiple exports per module):</a:t>
            </a:r>
            <a:endParaRPr b="1" sz="1400">
              <a:solidFill>
                <a:srgbClr val="374151"/>
              </a:solidFill>
              <a:highlight>
                <a:schemeClr val="lt1"/>
              </a:highlight>
              <a:latin typeface="Roboto"/>
              <a:ea typeface="Roboto"/>
              <a:cs typeface="Roboto"/>
              <a:sym typeface="Roboto"/>
            </a:endParaRPr>
          </a:p>
          <a:p>
            <a:pPr indent="-330200" lvl="0" marL="457200" rtl="0" algn="just">
              <a:lnSpc>
                <a:spcPct val="115000"/>
              </a:lnSpc>
              <a:spcBef>
                <a:spcPts val="0"/>
              </a:spcBef>
              <a:spcAft>
                <a:spcPts val="0"/>
              </a:spcAft>
              <a:buClr>
                <a:srgbClr val="374151"/>
              </a:buClr>
              <a:buSzPts val="1600"/>
              <a:buFont typeface="Roboto"/>
              <a:buChar char="●"/>
            </a:pPr>
            <a:r>
              <a:rPr lang="en" sz="1400">
                <a:solidFill>
                  <a:srgbClr val="374151"/>
                </a:solidFill>
                <a:highlight>
                  <a:schemeClr val="lt1"/>
                </a:highlight>
                <a:latin typeface="Roboto"/>
                <a:ea typeface="Roboto"/>
                <a:cs typeface="Roboto"/>
                <a:sym typeface="Roboto"/>
              </a:rPr>
              <a:t>To export specific functions, variables, or objects from a module, use named exports. Each export is identified by a name.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2191" name="Google Shape;2191;p301"/>
          <p:cNvPicPr preferRelativeResize="0"/>
          <p:nvPr/>
        </p:nvPicPr>
        <p:blipFill rotWithShape="1">
          <a:blip r:embed="rId3">
            <a:alphaModFix/>
          </a:blip>
          <a:srcRect b="0" l="0" r="0" t="0"/>
          <a:stretch/>
        </p:blipFill>
        <p:spPr>
          <a:xfrm>
            <a:off x="3081025" y="2336150"/>
            <a:ext cx="2985550" cy="2003900"/>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30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197" name="Google Shape;2197;p30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t>2</a:t>
            </a:r>
            <a:r>
              <a:rPr b="1" lang="en"/>
              <a:t>.</a:t>
            </a:r>
            <a:r>
              <a:rPr b="1" lang="en" sz="1400">
                <a:solidFill>
                  <a:srgbClr val="374151"/>
                </a:solidFill>
                <a:highlight>
                  <a:schemeClr val="lt1"/>
                </a:highlight>
                <a:latin typeface="Roboto"/>
                <a:ea typeface="Roboto"/>
                <a:cs typeface="Roboto"/>
                <a:sym typeface="Roboto"/>
              </a:rPr>
              <a:t>Default Export:</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You can export a single "default" entity from a module. This is typically used for the main functionality or object of the module.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pic>
        <p:nvPicPr>
          <p:cNvPr id="2198" name="Google Shape;2198;p302"/>
          <p:cNvPicPr preferRelativeResize="0"/>
          <p:nvPr/>
        </p:nvPicPr>
        <p:blipFill rotWithShape="1">
          <a:blip r:embed="rId3">
            <a:alphaModFix/>
          </a:blip>
          <a:srcRect b="0" l="0" r="0" t="0"/>
          <a:stretch/>
        </p:blipFill>
        <p:spPr>
          <a:xfrm>
            <a:off x="2430675" y="2475188"/>
            <a:ext cx="4286250" cy="1152525"/>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30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04" name="Google Shape;2204;p30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000"/>
              </a:spcBef>
              <a:spcAft>
                <a:spcPts val="0"/>
              </a:spcAft>
              <a:buSzPts val="1300"/>
              <a:buNone/>
            </a:pPr>
            <a:r>
              <a:rPr b="1" lang="en" sz="1600">
                <a:solidFill>
                  <a:srgbClr val="374151"/>
                </a:solidFill>
                <a:highlight>
                  <a:schemeClr val="lt1"/>
                </a:highlight>
                <a:latin typeface="Roboto"/>
                <a:ea typeface="Roboto"/>
                <a:cs typeface="Roboto"/>
                <a:sym typeface="Roboto"/>
              </a:rPr>
              <a:t>Importing a Module:</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000"/>
              </a:spcBef>
              <a:spcAft>
                <a:spcPts val="0"/>
              </a:spcAft>
              <a:buSzPts val="1300"/>
              <a:buNone/>
            </a:pPr>
            <a:r>
              <a:rPr lang="en" sz="1400">
                <a:solidFill>
                  <a:srgbClr val="374151"/>
                </a:solidFill>
                <a:highlight>
                  <a:schemeClr val="lt1"/>
                </a:highlight>
                <a:latin typeface="Roboto"/>
                <a:ea typeface="Roboto"/>
                <a:cs typeface="Roboto"/>
                <a:sym typeface="Roboto"/>
              </a:rPr>
              <a:t>To use functionality from other modules, you can import them using the </a:t>
            </a:r>
            <a:r>
              <a:rPr lang="en" sz="1250">
                <a:solidFill>
                  <a:srgbClr val="374151"/>
                </a:solidFill>
                <a:highlight>
                  <a:schemeClr val="lt1"/>
                </a:highlight>
                <a:latin typeface="Courier New"/>
                <a:ea typeface="Courier New"/>
                <a:cs typeface="Courier New"/>
                <a:sym typeface="Courier New"/>
              </a:rPr>
              <a:t>import</a:t>
            </a:r>
            <a:r>
              <a:rPr lang="en" sz="1400">
                <a:solidFill>
                  <a:srgbClr val="374151"/>
                </a:solidFill>
                <a:highlight>
                  <a:schemeClr val="lt1"/>
                </a:highlight>
                <a:latin typeface="Roboto"/>
                <a:ea typeface="Roboto"/>
                <a:cs typeface="Roboto"/>
                <a:sym typeface="Roboto"/>
              </a:rPr>
              <a:t> statement. You can import named exports and default exports.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000"/>
              </a:spcBef>
              <a:spcAft>
                <a:spcPts val="0"/>
              </a:spcAft>
              <a:buSzPts val="1300"/>
              <a:buNone/>
            </a:pPr>
            <a:r>
              <a:rPr b="1" lang="en" sz="1400">
                <a:solidFill>
                  <a:srgbClr val="374151"/>
                </a:solidFill>
                <a:highlight>
                  <a:schemeClr val="lt1"/>
                </a:highlight>
                <a:latin typeface="Roboto"/>
                <a:ea typeface="Roboto"/>
                <a:cs typeface="Roboto"/>
                <a:sym typeface="Roboto"/>
              </a:rPr>
              <a:t>1. Named Imports: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When importing named exports, you need to specify the exact name of the exported entity in curly braces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000"/>
              </a:spcBef>
              <a:spcAft>
                <a:spcPts val="0"/>
              </a:spcAft>
              <a:buSzPts val="1300"/>
              <a:buNone/>
            </a:pPr>
            <a:r>
              <a:t/>
            </a:r>
            <a:endParaRPr sz="1500">
              <a:highlight>
                <a:schemeClr val="lt1"/>
              </a:highlight>
            </a:endParaRPr>
          </a:p>
        </p:txBody>
      </p:sp>
      <p:pic>
        <p:nvPicPr>
          <p:cNvPr id="2205" name="Google Shape;2205;p303"/>
          <p:cNvPicPr preferRelativeResize="0"/>
          <p:nvPr/>
        </p:nvPicPr>
        <p:blipFill rotWithShape="1">
          <a:blip r:embed="rId3">
            <a:alphaModFix/>
          </a:blip>
          <a:srcRect b="0" l="0" r="0" t="0"/>
          <a:stretch/>
        </p:blipFill>
        <p:spPr>
          <a:xfrm>
            <a:off x="2795250" y="2981925"/>
            <a:ext cx="3553499" cy="124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91" name="Google Shape;291;p2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2. Array: </a:t>
            </a:r>
            <a:r>
              <a:rPr lang="en" sz="1400">
                <a:solidFill>
                  <a:srgbClr val="374151"/>
                </a:solidFill>
                <a:highlight>
                  <a:schemeClr val="lt1"/>
                </a:highlight>
                <a:latin typeface="Roboto"/>
                <a:ea typeface="Roboto"/>
                <a:cs typeface="Roboto"/>
                <a:sym typeface="Roboto"/>
              </a:rPr>
              <a:t>Represents an ordered list of values enclosed in square brackets</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14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1400"/>
              </a:spcBef>
              <a:spcAft>
                <a:spcPts val="0"/>
              </a:spcAft>
              <a:buSzPts val="1300"/>
              <a:buNone/>
            </a:pPr>
            <a:r>
              <a:rPr b="1" lang="en" sz="1400">
                <a:solidFill>
                  <a:srgbClr val="000000"/>
                </a:solidFill>
                <a:highlight>
                  <a:schemeClr val="lt1"/>
                </a:highlight>
                <a:latin typeface="Roboto"/>
                <a:ea typeface="Roboto"/>
                <a:cs typeface="Roboto"/>
                <a:sym typeface="Roboto"/>
              </a:rPr>
              <a:t>3. Function:</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Represents a block of code that can be executed.</a:t>
            </a:r>
            <a:r>
              <a:rPr lang="en" sz="1600">
                <a:solidFill>
                  <a:srgbClr val="374151"/>
                </a:solidFill>
                <a:highlight>
                  <a:schemeClr val="lt1"/>
                </a:highlight>
                <a:latin typeface="Roboto"/>
                <a:ea typeface="Roboto"/>
                <a:cs typeface="Roboto"/>
                <a:sym typeface="Roboto"/>
              </a:rPr>
              <a:t>.</a:t>
            </a:r>
            <a:endParaRPr sz="1600">
              <a:solidFill>
                <a:srgbClr val="374151"/>
              </a:solidFill>
              <a:highlight>
                <a:schemeClr val="lt1"/>
              </a:highlight>
              <a:latin typeface="Roboto"/>
              <a:ea typeface="Roboto"/>
              <a:cs typeface="Roboto"/>
              <a:sym typeface="Roboto"/>
            </a:endParaRPr>
          </a:p>
          <a:p>
            <a:pPr indent="0" lvl="0" marL="0" rtl="0" algn="just">
              <a:lnSpc>
                <a:spcPct val="100000"/>
              </a:lnSpc>
              <a:spcBef>
                <a:spcPts val="400"/>
              </a:spcBef>
              <a:spcAft>
                <a:spcPts val="0"/>
              </a:spcAft>
              <a:buSzPts val="1300"/>
              <a:buNone/>
            </a:pPr>
            <a:r>
              <a:t/>
            </a:r>
            <a:endParaRPr sz="1600">
              <a:solidFill>
                <a:srgbClr val="000000"/>
              </a:solidFill>
              <a:highlight>
                <a:schemeClr val="lt1"/>
              </a:highlight>
            </a:endParaRPr>
          </a:p>
          <a:p>
            <a:pPr indent="0" lvl="0" marL="0" rtl="0" algn="l">
              <a:lnSpc>
                <a:spcPct val="115000"/>
              </a:lnSpc>
              <a:spcBef>
                <a:spcPts val="0"/>
              </a:spcBef>
              <a:spcAft>
                <a:spcPts val="1200"/>
              </a:spcAft>
              <a:buSzPts val="1300"/>
              <a:buNone/>
            </a:pPr>
            <a:r>
              <a:t/>
            </a:r>
            <a:endParaRPr/>
          </a:p>
        </p:txBody>
      </p:sp>
      <p:pic>
        <p:nvPicPr>
          <p:cNvPr id="292" name="Google Shape;292;p25"/>
          <p:cNvPicPr preferRelativeResize="0"/>
          <p:nvPr/>
        </p:nvPicPr>
        <p:blipFill rotWithShape="1">
          <a:blip r:embed="rId3">
            <a:alphaModFix/>
          </a:blip>
          <a:srcRect b="0" l="0" r="0" t="0"/>
          <a:stretch/>
        </p:blipFill>
        <p:spPr>
          <a:xfrm>
            <a:off x="1875900" y="1748600"/>
            <a:ext cx="3905250" cy="447675"/>
          </a:xfrm>
          <a:prstGeom prst="rect">
            <a:avLst/>
          </a:prstGeom>
          <a:noFill/>
          <a:ln>
            <a:noFill/>
          </a:ln>
        </p:spPr>
      </p:pic>
      <p:pic>
        <p:nvPicPr>
          <p:cNvPr id="293" name="Google Shape;293;p25"/>
          <p:cNvPicPr preferRelativeResize="0"/>
          <p:nvPr/>
        </p:nvPicPr>
        <p:blipFill rotWithShape="1">
          <a:blip r:embed="rId4">
            <a:alphaModFix/>
          </a:blip>
          <a:srcRect b="0" l="0" r="0" t="0"/>
          <a:stretch/>
        </p:blipFill>
        <p:spPr>
          <a:xfrm>
            <a:off x="1821488" y="3172025"/>
            <a:ext cx="4181475" cy="819150"/>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30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11" name="Google Shape;2211;p30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highlight>
                  <a:schemeClr val="lt1"/>
                </a:highlight>
              </a:rPr>
              <a:t>2. </a:t>
            </a:r>
            <a:r>
              <a:rPr b="1" lang="en" sz="1400">
                <a:solidFill>
                  <a:srgbClr val="374151"/>
                </a:solidFill>
                <a:highlight>
                  <a:schemeClr val="lt1"/>
                </a:highlight>
                <a:latin typeface="Roboto"/>
                <a:ea typeface="Roboto"/>
                <a:cs typeface="Roboto"/>
                <a:sym typeface="Roboto"/>
              </a:rPr>
              <a:t>Default Import:</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For default exports, you can choose any name you like when importing. Typically, it's named according to the module's purpose.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pic>
        <p:nvPicPr>
          <p:cNvPr id="2212" name="Google Shape;2212;p304"/>
          <p:cNvPicPr preferRelativeResize="0"/>
          <p:nvPr/>
        </p:nvPicPr>
        <p:blipFill rotWithShape="1">
          <a:blip r:embed="rId3">
            <a:alphaModFix/>
          </a:blip>
          <a:srcRect b="0" l="0" r="0" t="0"/>
          <a:stretch/>
        </p:blipFill>
        <p:spPr>
          <a:xfrm>
            <a:off x="2809875" y="2330488"/>
            <a:ext cx="3524250" cy="122872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30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18" name="Google Shape;2218;p30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500">
                <a:solidFill>
                  <a:srgbClr val="374151"/>
                </a:solidFill>
                <a:highlight>
                  <a:schemeClr val="lt1"/>
                </a:highlight>
                <a:latin typeface="Roboto"/>
                <a:ea typeface="Roboto"/>
                <a:cs typeface="Roboto"/>
                <a:sym typeface="Roboto"/>
              </a:rPr>
              <a:t>Renaming Exports and Imports:</a:t>
            </a:r>
            <a:endParaRPr b="1" sz="15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You can rename exports and imports to avoid naming conflicts or provide more descriptive names.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2219" name="Google Shape;2219;p305"/>
          <p:cNvPicPr preferRelativeResize="0"/>
          <p:nvPr/>
        </p:nvPicPr>
        <p:blipFill rotWithShape="1">
          <a:blip r:embed="rId3">
            <a:alphaModFix/>
          </a:blip>
          <a:srcRect b="0" l="0" r="0" t="0"/>
          <a:stretch/>
        </p:blipFill>
        <p:spPr>
          <a:xfrm>
            <a:off x="2433625" y="2325625"/>
            <a:ext cx="4276725" cy="1504950"/>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30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25" name="Google Shape;2225;p30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500">
                <a:solidFill>
                  <a:srgbClr val="374151"/>
                </a:solidFill>
                <a:highlight>
                  <a:schemeClr val="lt1"/>
                </a:highlight>
                <a:latin typeface="Roboto"/>
                <a:ea typeface="Roboto"/>
                <a:cs typeface="Roboto"/>
                <a:sym typeface="Roboto"/>
              </a:rPr>
              <a:t>Dynamic Imports (ES6):</a:t>
            </a:r>
            <a:endParaRPr b="1" sz="15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ES6 introduced dynamic imports, which allow you to load modules asynchronously when needed. This can improve the performance of your application.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2226" name="Google Shape;2226;p306"/>
          <p:cNvPicPr preferRelativeResize="0"/>
          <p:nvPr/>
        </p:nvPicPr>
        <p:blipFill rotWithShape="1">
          <a:blip r:embed="rId3">
            <a:alphaModFix/>
          </a:blip>
          <a:srcRect b="0" l="0" r="0" t="0"/>
          <a:stretch/>
        </p:blipFill>
        <p:spPr>
          <a:xfrm>
            <a:off x="2324100" y="2510400"/>
            <a:ext cx="4495800" cy="1162050"/>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30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32" name="Google Shape;2232;p30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600">
                <a:solidFill>
                  <a:srgbClr val="343541"/>
                </a:solidFill>
                <a:highlight>
                  <a:schemeClr val="lt1"/>
                </a:highlight>
                <a:latin typeface="Roboto"/>
                <a:ea typeface="Roboto"/>
                <a:cs typeface="Roboto"/>
                <a:sym typeface="Roboto"/>
              </a:rPr>
              <a:t>Managing dependencies with package managers (npm, yarn)</a:t>
            </a:r>
            <a:endParaRPr b="1" sz="1700">
              <a:highlight>
                <a:schemeClr val="lt1"/>
              </a:highlight>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Managing dependencies with package managers like npm (Node Package Manager) and Yarn is an essential part of JavaScript development. These tools help you install, update, and manage the libraries and packages your project relies 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1. Initialize a Project:</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Create a new directory for your project and navigate to it in your terminal.</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Initialize a new Node.js project by running:</a:t>
            </a:r>
            <a:endParaRPr sz="1500">
              <a:highlight>
                <a:schemeClr val="lt1"/>
              </a:highlight>
            </a:endParaRPr>
          </a:p>
          <a:p>
            <a:pPr indent="0" lvl="0" marL="0" rtl="0" algn="just">
              <a:lnSpc>
                <a:spcPct val="115000"/>
              </a:lnSpc>
              <a:spcBef>
                <a:spcPts val="1500"/>
              </a:spcBef>
              <a:spcAft>
                <a:spcPts val="1200"/>
              </a:spcAft>
              <a:buSzPts val="1300"/>
              <a:buNone/>
            </a:pPr>
            <a:r>
              <a:rPr lang="en" sz="1400">
                <a:solidFill>
                  <a:srgbClr val="374151"/>
                </a:solidFill>
                <a:highlight>
                  <a:schemeClr val="lt1"/>
                </a:highlight>
                <a:latin typeface="Roboto"/>
                <a:ea typeface="Roboto"/>
                <a:cs typeface="Roboto"/>
                <a:sym typeface="Roboto"/>
              </a:rPr>
              <a:t>This generates a </a:t>
            </a:r>
            <a:r>
              <a:rPr lang="en" sz="1150">
                <a:solidFill>
                  <a:srgbClr val="188038"/>
                </a:solidFill>
                <a:highlight>
                  <a:schemeClr val="lt1"/>
                </a:highlight>
                <a:latin typeface="Courier New"/>
                <a:ea typeface="Courier New"/>
                <a:cs typeface="Courier New"/>
                <a:sym typeface="Courier New"/>
              </a:rPr>
              <a:t>package.json</a:t>
            </a:r>
            <a:r>
              <a:rPr lang="en" sz="1400">
                <a:solidFill>
                  <a:srgbClr val="374151"/>
                </a:solidFill>
                <a:highlight>
                  <a:schemeClr val="lt1"/>
                </a:highlight>
                <a:latin typeface="Roboto"/>
                <a:ea typeface="Roboto"/>
                <a:cs typeface="Roboto"/>
                <a:sym typeface="Roboto"/>
              </a:rPr>
              <a:t> file with default values.</a:t>
            </a:r>
            <a:endParaRPr sz="1700">
              <a:highlight>
                <a:schemeClr val="lt1"/>
              </a:highlight>
            </a:endParaRPr>
          </a:p>
        </p:txBody>
      </p:sp>
      <p:pic>
        <p:nvPicPr>
          <p:cNvPr id="2233" name="Google Shape;2233;p307"/>
          <p:cNvPicPr preferRelativeResize="0"/>
          <p:nvPr/>
        </p:nvPicPr>
        <p:blipFill rotWithShape="1">
          <a:blip r:embed="rId3">
            <a:alphaModFix/>
          </a:blip>
          <a:srcRect b="0" l="0" r="0" t="0"/>
          <a:stretch/>
        </p:blipFill>
        <p:spPr>
          <a:xfrm>
            <a:off x="4770775" y="3469150"/>
            <a:ext cx="1704975" cy="314325"/>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30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39" name="Google Shape;2239;p30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2. Installing Dependencies:</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install a package, use the following command with npm:</a:t>
            </a:r>
            <a:endParaRPr sz="1400">
              <a:solidFill>
                <a:srgbClr val="374151"/>
              </a:solidFill>
              <a:highlight>
                <a:schemeClr val="lt1"/>
              </a:highlight>
              <a:latin typeface="Roboto"/>
              <a:ea typeface="Roboto"/>
              <a:cs typeface="Roboto"/>
              <a:sym typeface="Roboto"/>
            </a:endParaRPr>
          </a:p>
          <a:p>
            <a:pPr indent="0" lvl="0" marL="45720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Replace </a:t>
            </a:r>
            <a:r>
              <a:rPr lang="en" sz="1150">
                <a:solidFill>
                  <a:srgbClr val="188038"/>
                </a:solidFill>
                <a:highlight>
                  <a:schemeClr val="lt1"/>
                </a:highlight>
                <a:latin typeface="Courier New"/>
                <a:ea typeface="Courier New"/>
                <a:cs typeface="Courier New"/>
                <a:sym typeface="Courier New"/>
              </a:rPr>
              <a:t>package-name</a:t>
            </a:r>
            <a:r>
              <a:rPr lang="en" sz="1400">
                <a:solidFill>
                  <a:srgbClr val="374151"/>
                </a:solidFill>
                <a:highlight>
                  <a:schemeClr val="lt1"/>
                </a:highlight>
                <a:latin typeface="Roboto"/>
                <a:ea typeface="Roboto"/>
                <a:cs typeface="Roboto"/>
                <a:sym typeface="Roboto"/>
              </a:rPr>
              <a:t> with the name of the package you want to install.</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Alternatively, you can use Yarn to install dependencies:</a:t>
            </a:r>
            <a:endParaRPr sz="1400">
              <a:solidFill>
                <a:srgbClr val="374151"/>
              </a:solidFill>
              <a:highlight>
                <a:schemeClr val="lt1"/>
              </a:highlight>
              <a:latin typeface="Roboto"/>
              <a:ea typeface="Roboto"/>
              <a:cs typeface="Roboto"/>
              <a:sym typeface="Roboto"/>
            </a:endParaRPr>
          </a:p>
        </p:txBody>
      </p:sp>
      <p:pic>
        <p:nvPicPr>
          <p:cNvPr id="2240" name="Google Shape;2240;p308"/>
          <p:cNvPicPr preferRelativeResize="0"/>
          <p:nvPr/>
        </p:nvPicPr>
        <p:blipFill rotWithShape="1">
          <a:blip r:embed="rId3">
            <a:alphaModFix/>
          </a:blip>
          <a:srcRect b="0" l="0" r="0" t="0"/>
          <a:stretch/>
        </p:blipFill>
        <p:spPr>
          <a:xfrm>
            <a:off x="1835475" y="2276475"/>
            <a:ext cx="2667000" cy="295275"/>
          </a:xfrm>
          <a:prstGeom prst="rect">
            <a:avLst/>
          </a:prstGeom>
          <a:noFill/>
          <a:ln>
            <a:noFill/>
          </a:ln>
        </p:spPr>
      </p:pic>
      <p:pic>
        <p:nvPicPr>
          <p:cNvPr id="2241" name="Google Shape;2241;p308"/>
          <p:cNvPicPr preferRelativeResize="0"/>
          <p:nvPr/>
        </p:nvPicPr>
        <p:blipFill rotWithShape="1">
          <a:blip r:embed="rId4">
            <a:alphaModFix/>
          </a:blip>
          <a:srcRect b="0" l="0" r="0" t="0"/>
          <a:stretch/>
        </p:blipFill>
        <p:spPr>
          <a:xfrm>
            <a:off x="1978350" y="3549925"/>
            <a:ext cx="2381250" cy="342900"/>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30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47" name="Google Shape;2247;p30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3. Managing </a:t>
            </a:r>
            <a:r>
              <a:rPr b="1" lang="en" sz="1250">
                <a:solidFill>
                  <a:srgbClr val="374151"/>
                </a:solidFill>
                <a:highlight>
                  <a:schemeClr val="lt1"/>
                </a:highlight>
                <a:latin typeface="Courier New"/>
                <a:ea typeface="Courier New"/>
                <a:cs typeface="Courier New"/>
                <a:sym typeface="Courier New"/>
              </a:rPr>
              <a:t>package.json</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Open your </a:t>
            </a:r>
            <a:r>
              <a:rPr lang="en" sz="1250">
                <a:solidFill>
                  <a:srgbClr val="374151"/>
                </a:solidFill>
                <a:highlight>
                  <a:schemeClr val="lt1"/>
                </a:highlight>
                <a:latin typeface="Courier New"/>
                <a:ea typeface="Courier New"/>
                <a:cs typeface="Courier New"/>
                <a:sym typeface="Courier New"/>
              </a:rPr>
              <a:t>package.json</a:t>
            </a:r>
            <a:r>
              <a:rPr lang="en" sz="1400">
                <a:solidFill>
                  <a:srgbClr val="374151"/>
                </a:solidFill>
                <a:highlight>
                  <a:schemeClr val="lt1"/>
                </a:highlight>
                <a:latin typeface="Roboto"/>
                <a:ea typeface="Roboto"/>
                <a:cs typeface="Roboto"/>
                <a:sym typeface="Roboto"/>
              </a:rPr>
              <a:t> file to view and manage the list of dependencies. npm packages are listed under the </a:t>
            </a:r>
            <a:r>
              <a:rPr lang="en" sz="1250">
                <a:solidFill>
                  <a:srgbClr val="374151"/>
                </a:solidFill>
                <a:highlight>
                  <a:schemeClr val="lt1"/>
                </a:highlight>
                <a:latin typeface="Courier New"/>
                <a:ea typeface="Courier New"/>
                <a:cs typeface="Courier New"/>
                <a:sym typeface="Courier New"/>
              </a:rPr>
              <a:t>dependencies</a:t>
            </a:r>
            <a:r>
              <a:rPr lang="en" sz="1400">
                <a:solidFill>
                  <a:srgbClr val="374151"/>
                </a:solidFill>
                <a:highlight>
                  <a:schemeClr val="lt1"/>
                </a:highlight>
                <a:latin typeface="Roboto"/>
                <a:ea typeface="Roboto"/>
                <a:cs typeface="Roboto"/>
                <a:sym typeface="Roboto"/>
              </a:rPr>
              <a:t> section.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manually edit this file to add or remove dependencies as needed.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4. Updating Dependencies: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update your project's dependencies to their latest versions, you can use the following commands: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Using npm:</a:t>
            </a:r>
            <a:endParaRPr/>
          </a:p>
        </p:txBody>
      </p:sp>
      <p:pic>
        <p:nvPicPr>
          <p:cNvPr id="2248" name="Google Shape;2248;p309"/>
          <p:cNvPicPr preferRelativeResize="0"/>
          <p:nvPr/>
        </p:nvPicPr>
        <p:blipFill rotWithShape="1">
          <a:blip r:embed="rId3">
            <a:alphaModFix/>
          </a:blip>
          <a:srcRect b="0" l="0" r="0" t="0"/>
          <a:stretch/>
        </p:blipFill>
        <p:spPr>
          <a:xfrm>
            <a:off x="2796050" y="3649825"/>
            <a:ext cx="1304925" cy="333375"/>
          </a:xfrm>
          <a:prstGeom prst="rect">
            <a:avLst/>
          </a:prstGeom>
          <a:noFill/>
          <a:ln>
            <a:noFill/>
          </a:ln>
        </p:spPr>
      </p:pic>
      <p:pic>
        <p:nvPicPr>
          <p:cNvPr id="2249" name="Google Shape;2249;p309"/>
          <p:cNvPicPr preferRelativeResize="0"/>
          <p:nvPr/>
        </p:nvPicPr>
        <p:blipFill rotWithShape="1">
          <a:blip r:embed="rId4">
            <a:alphaModFix/>
          </a:blip>
          <a:srcRect b="0" l="0" r="0" t="0"/>
          <a:stretch/>
        </p:blipFill>
        <p:spPr>
          <a:xfrm>
            <a:off x="5847425" y="3683163"/>
            <a:ext cx="1457325" cy="266700"/>
          </a:xfrm>
          <a:prstGeom prst="rect">
            <a:avLst/>
          </a:prstGeom>
          <a:noFill/>
          <a:ln>
            <a:noFill/>
          </a:ln>
        </p:spPr>
      </p:pic>
      <p:sp>
        <p:nvSpPr>
          <p:cNvPr id="2250" name="Google Shape;2250;p309"/>
          <p:cNvSpPr txBox="1"/>
          <p:nvPr/>
        </p:nvSpPr>
        <p:spPr>
          <a:xfrm>
            <a:off x="4159538" y="3575500"/>
            <a:ext cx="1858200" cy="3333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1500"/>
              </a:spcBef>
              <a:spcAft>
                <a:spcPts val="0"/>
              </a:spcAft>
              <a:buClr>
                <a:srgbClr val="374151"/>
              </a:buClr>
              <a:buSzPts val="1400"/>
              <a:buFont typeface="Roboto"/>
              <a:buChar char="●"/>
            </a:pPr>
            <a:r>
              <a:rPr b="0" i="0" lang="en" sz="1400" u="none" cap="none" strike="noStrike">
                <a:solidFill>
                  <a:srgbClr val="374151"/>
                </a:solidFill>
                <a:highlight>
                  <a:schemeClr val="lt1"/>
                </a:highlight>
                <a:latin typeface="Roboto"/>
                <a:ea typeface="Roboto"/>
                <a:cs typeface="Roboto"/>
                <a:sym typeface="Roboto"/>
              </a:rPr>
              <a:t>Using Yarn:</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31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56" name="Google Shape;2256;p31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5. Removing Dependencies:</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If you want to remove a dependency, you can use the following commands: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Using npm:                                              </a:t>
            </a:r>
            <a:endParaRPr sz="1400">
              <a:solidFill>
                <a:srgbClr val="374151"/>
              </a:solidFill>
              <a:highlight>
                <a:schemeClr val="lt1"/>
              </a:highlight>
              <a:latin typeface="Roboto"/>
              <a:ea typeface="Roboto"/>
              <a:cs typeface="Roboto"/>
              <a:sym typeface="Roboto"/>
            </a:endParaRPr>
          </a:p>
          <a:p>
            <a:pPr indent="0" lvl="0" marL="914400" rtl="0" algn="l">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 Using Yarn: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pic>
        <p:nvPicPr>
          <p:cNvPr id="2257" name="Google Shape;2257;p310"/>
          <p:cNvPicPr preferRelativeResize="0"/>
          <p:nvPr/>
        </p:nvPicPr>
        <p:blipFill rotWithShape="1">
          <a:blip r:embed="rId3">
            <a:alphaModFix/>
          </a:blip>
          <a:srcRect b="0" l="0" r="0" t="0"/>
          <a:stretch/>
        </p:blipFill>
        <p:spPr>
          <a:xfrm>
            <a:off x="1862400" y="2395538"/>
            <a:ext cx="2924175" cy="352425"/>
          </a:xfrm>
          <a:prstGeom prst="rect">
            <a:avLst/>
          </a:prstGeom>
          <a:noFill/>
          <a:ln>
            <a:noFill/>
          </a:ln>
        </p:spPr>
      </p:pic>
      <p:pic>
        <p:nvPicPr>
          <p:cNvPr id="2258" name="Google Shape;2258;p310"/>
          <p:cNvPicPr preferRelativeResize="0"/>
          <p:nvPr/>
        </p:nvPicPr>
        <p:blipFill rotWithShape="1">
          <a:blip r:embed="rId4">
            <a:alphaModFix/>
          </a:blip>
          <a:srcRect b="0" l="0" r="0" t="0"/>
          <a:stretch/>
        </p:blipFill>
        <p:spPr>
          <a:xfrm>
            <a:off x="1862400" y="3321025"/>
            <a:ext cx="2705100" cy="28575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31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64" name="Google Shape;2264;p31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6. Lock Files: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Both npm and Yarn generate lock files (</a:t>
            </a:r>
            <a:r>
              <a:rPr lang="en" sz="1250">
                <a:solidFill>
                  <a:srgbClr val="374151"/>
                </a:solidFill>
                <a:highlight>
                  <a:schemeClr val="lt1"/>
                </a:highlight>
                <a:latin typeface="Courier New"/>
                <a:ea typeface="Courier New"/>
                <a:cs typeface="Courier New"/>
                <a:sym typeface="Courier New"/>
              </a:rPr>
              <a:t>package-lock.json</a:t>
            </a:r>
            <a:r>
              <a:rPr lang="en" sz="1400">
                <a:solidFill>
                  <a:srgbClr val="374151"/>
                </a:solidFill>
                <a:highlight>
                  <a:schemeClr val="lt1"/>
                </a:highlight>
                <a:latin typeface="Roboto"/>
                <a:ea typeface="Roboto"/>
                <a:cs typeface="Roboto"/>
                <a:sym typeface="Roboto"/>
              </a:rPr>
              <a:t> for npm and </a:t>
            </a:r>
            <a:r>
              <a:rPr lang="en" sz="1250">
                <a:solidFill>
                  <a:srgbClr val="374151"/>
                </a:solidFill>
                <a:highlight>
                  <a:schemeClr val="lt1"/>
                </a:highlight>
                <a:latin typeface="Courier New"/>
                <a:ea typeface="Courier New"/>
                <a:cs typeface="Courier New"/>
                <a:sym typeface="Courier New"/>
              </a:rPr>
              <a:t>yarn.lock</a:t>
            </a:r>
            <a:r>
              <a:rPr lang="en" sz="1400">
                <a:solidFill>
                  <a:srgbClr val="374151"/>
                </a:solidFill>
                <a:highlight>
                  <a:schemeClr val="lt1"/>
                </a:highlight>
                <a:latin typeface="Roboto"/>
                <a:ea typeface="Roboto"/>
                <a:cs typeface="Roboto"/>
                <a:sym typeface="Roboto"/>
              </a:rPr>
              <a:t> for Yarn) that ensure consistent dependency versions across different environments.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These lock files should be committed to version control to maintain consistency among project collaborators.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7. Dev Dependencies: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Some dependencies are only needed during development, such as testing libraries or build tools. You can list these in the </a:t>
            </a:r>
            <a:r>
              <a:rPr lang="en" sz="1250">
                <a:solidFill>
                  <a:srgbClr val="374151"/>
                </a:solidFill>
                <a:highlight>
                  <a:schemeClr val="lt1"/>
                </a:highlight>
                <a:latin typeface="Courier New"/>
                <a:ea typeface="Courier New"/>
                <a:cs typeface="Courier New"/>
                <a:sym typeface="Courier New"/>
              </a:rPr>
              <a:t>devDependencies</a:t>
            </a:r>
            <a:r>
              <a:rPr lang="en" sz="1400">
                <a:solidFill>
                  <a:srgbClr val="374151"/>
                </a:solidFill>
                <a:highlight>
                  <a:schemeClr val="lt1"/>
                </a:highlight>
                <a:latin typeface="Roboto"/>
                <a:ea typeface="Roboto"/>
                <a:cs typeface="Roboto"/>
                <a:sym typeface="Roboto"/>
              </a:rPr>
              <a:t> section of your </a:t>
            </a:r>
            <a:r>
              <a:rPr lang="en" sz="1250">
                <a:solidFill>
                  <a:srgbClr val="374151"/>
                </a:solidFill>
                <a:highlight>
                  <a:schemeClr val="lt1"/>
                </a:highlight>
                <a:latin typeface="Courier New"/>
                <a:ea typeface="Courier New"/>
                <a:cs typeface="Courier New"/>
                <a:sym typeface="Courier New"/>
              </a:rPr>
              <a:t>package.json</a:t>
            </a:r>
            <a:r>
              <a:rPr lang="en" sz="1400">
                <a:solidFill>
                  <a:srgbClr val="374151"/>
                </a:solidFill>
                <a:highlight>
                  <a:schemeClr val="lt1"/>
                </a:highlight>
                <a:latin typeface="Roboto"/>
                <a:ea typeface="Roboto"/>
                <a:cs typeface="Roboto"/>
                <a:sym typeface="Roboto"/>
              </a:rPr>
              <a:t> file.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Install dev dependencies using the </a:t>
            </a:r>
            <a:r>
              <a:rPr lang="en" sz="1250">
                <a:solidFill>
                  <a:srgbClr val="374151"/>
                </a:solidFill>
                <a:highlight>
                  <a:schemeClr val="lt1"/>
                </a:highlight>
                <a:latin typeface="Courier New"/>
                <a:ea typeface="Courier New"/>
                <a:cs typeface="Courier New"/>
                <a:sym typeface="Courier New"/>
              </a:rPr>
              <a:t>--save-dev</a:t>
            </a:r>
            <a:r>
              <a:rPr lang="en" sz="1400">
                <a:solidFill>
                  <a:srgbClr val="374151"/>
                </a:solidFill>
                <a:highlight>
                  <a:schemeClr val="lt1"/>
                </a:highlight>
                <a:latin typeface="Roboto"/>
                <a:ea typeface="Roboto"/>
                <a:cs typeface="Roboto"/>
                <a:sym typeface="Roboto"/>
              </a:rPr>
              <a:t> flag with npm or by adding them directly to the </a:t>
            </a:r>
            <a:r>
              <a:rPr lang="en" sz="1250">
                <a:solidFill>
                  <a:srgbClr val="374151"/>
                </a:solidFill>
                <a:highlight>
                  <a:schemeClr val="lt1"/>
                </a:highlight>
                <a:latin typeface="Courier New"/>
                <a:ea typeface="Courier New"/>
                <a:cs typeface="Courier New"/>
                <a:sym typeface="Courier New"/>
              </a:rPr>
              <a:t>devDependencies</a:t>
            </a:r>
            <a:r>
              <a:rPr lang="en" sz="1400">
                <a:solidFill>
                  <a:srgbClr val="374151"/>
                </a:solidFill>
                <a:highlight>
                  <a:schemeClr val="lt1"/>
                </a:highlight>
                <a:latin typeface="Roboto"/>
                <a:ea typeface="Roboto"/>
                <a:cs typeface="Roboto"/>
                <a:sym typeface="Roboto"/>
              </a:rPr>
              <a:t> section.</a:t>
            </a:r>
            <a:endParaRPr sz="1500">
              <a:highlight>
                <a:schemeClr val="lt1"/>
              </a:highlight>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31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70" name="Google Shape;2270;p31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8. Running Scripts:</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You can define custom scripts in the </a:t>
            </a:r>
            <a:r>
              <a:rPr lang="en" sz="1250">
                <a:solidFill>
                  <a:srgbClr val="374151"/>
                </a:solidFill>
                <a:highlight>
                  <a:schemeClr val="lt1"/>
                </a:highlight>
                <a:latin typeface="Courier New"/>
                <a:ea typeface="Courier New"/>
                <a:cs typeface="Courier New"/>
                <a:sym typeface="Courier New"/>
              </a:rPr>
              <a:t>package.json</a:t>
            </a:r>
            <a:r>
              <a:rPr lang="en" sz="1400">
                <a:solidFill>
                  <a:srgbClr val="374151"/>
                </a:solidFill>
                <a:highlight>
                  <a:schemeClr val="lt1"/>
                </a:highlight>
                <a:latin typeface="Roboto"/>
                <a:ea typeface="Roboto"/>
                <a:cs typeface="Roboto"/>
                <a:sym typeface="Roboto"/>
              </a:rPr>
              <a:t> file to automate common tasks like running your application or tests.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You can run these scripts using the </a:t>
            </a:r>
            <a:r>
              <a:rPr lang="en" sz="1150">
                <a:solidFill>
                  <a:srgbClr val="188038"/>
                </a:solidFill>
                <a:highlight>
                  <a:schemeClr val="lt1"/>
                </a:highlight>
                <a:latin typeface="Courier New"/>
                <a:ea typeface="Courier New"/>
                <a:cs typeface="Courier New"/>
                <a:sym typeface="Courier New"/>
              </a:rPr>
              <a:t>npm run</a:t>
            </a:r>
            <a:r>
              <a:rPr lang="en" sz="1400">
                <a:solidFill>
                  <a:srgbClr val="374151"/>
                </a:solidFill>
                <a:highlight>
                  <a:schemeClr val="lt1"/>
                </a:highlight>
                <a:latin typeface="Roboto"/>
                <a:ea typeface="Roboto"/>
                <a:cs typeface="Roboto"/>
                <a:sym typeface="Roboto"/>
              </a:rPr>
              <a:t> or </a:t>
            </a:r>
            <a:r>
              <a:rPr lang="en" sz="1150">
                <a:solidFill>
                  <a:srgbClr val="188038"/>
                </a:solidFill>
                <a:highlight>
                  <a:schemeClr val="lt1"/>
                </a:highlight>
                <a:latin typeface="Courier New"/>
                <a:ea typeface="Courier New"/>
                <a:cs typeface="Courier New"/>
                <a:sym typeface="Courier New"/>
              </a:rPr>
              <a:t>yarn</a:t>
            </a:r>
            <a:r>
              <a:rPr lang="en" sz="1400">
                <a:solidFill>
                  <a:srgbClr val="374151"/>
                </a:solidFill>
                <a:highlight>
                  <a:schemeClr val="lt1"/>
                </a:highlight>
                <a:latin typeface="Roboto"/>
                <a:ea typeface="Roboto"/>
                <a:cs typeface="Roboto"/>
                <a:sym typeface="Roboto"/>
              </a:rPr>
              <a:t> command followed by the script name.</a:t>
            </a:r>
            <a:endParaRPr sz="1500">
              <a:highlight>
                <a:schemeClr val="lt1"/>
              </a:highlight>
            </a:endParaRPr>
          </a:p>
        </p:txBody>
      </p:sp>
      <p:pic>
        <p:nvPicPr>
          <p:cNvPr id="2271" name="Google Shape;2271;p312"/>
          <p:cNvPicPr preferRelativeResize="0"/>
          <p:nvPr/>
        </p:nvPicPr>
        <p:blipFill rotWithShape="1">
          <a:blip r:embed="rId3">
            <a:alphaModFix/>
          </a:blip>
          <a:srcRect b="0" l="0" r="0" t="0"/>
          <a:stretch/>
        </p:blipFill>
        <p:spPr>
          <a:xfrm>
            <a:off x="2908400" y="2327463"/>
            <a:ext cx="3219450" cy="1781175"/>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31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Modules(Exercise 1)</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77" name="Google Shape;2277;p31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organize a JavaScript project into modules to improve code structure and maintainability.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
        <p:nvSpPr>
          <p:cNvPr id="2278" name="Google Shape;2278;p313"/>
          <p:cNvSpPr txBox="1"/>
          <p:nvPr/>
        </p:nvSpPr>
        <p:spPr>
          <a:xfrm>
            <a:off x="896425" y="2019375"/>
            <a:ext cx="3984300" cy="2451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500"/>
              </a:spcBef>
              <a:spcAft>
                <a:spcPts val="0"/>
              </a:spcAft>
              <a:buClr>
                <a:srgbClr val="000000"/>
              </a:buClr>
              <a:buSzPts val="1400"/>
              <a:buFont typeface="Arial"/>
              <a:buNone/>
            </a:pPr>
            <a:r>
              <a:rPr b="1" i="0" lang="en" sz="1400" u="none" cap="none" strike="noStrike">
                <a:solidFill>
                  <a:srgbClr val="374151"/>
                </a:solidFill>
                <a:highlight>
                  <a:schemeClr val="lt1"/>
                </a:highlight>
                <a:latin typeface="Roboto"/>
                <a:ea typeface="Roboto"/>
                <a:cs typeface="Roboto"/>
                <a:sym typeface="Roboto"/>
              </a:rPr>
              <a:t>Instructions</a:t>
            </a:r>
            <a:r>
              <a:rPr b="0" i="0" lang="en" sz="1400" u="none" cap="none" strike="noStrike">
                <a:solidFill>
                  <a:srgbClr val="374151"/>
                </a:solidFill>
                <a:highlight>
                  <a:schemeClr val="lt1"/>
                </a:highlight>
                <a:latin typeface="Roboto"/>
                <a:ea typeface="Roboto"/>
                <a:cs typeface="Roboto"/>
                <a:sym typeface="Roboto"/>
              </a:rPr>
              <a:t>:</a:t>
            </a:r>
            <a:endParaRPr b="0" i="0" sz="1400" u="none" cap="none" strike="noStrike">
              <a:solidFill>
                <a:srgbClr val="374151"/>
              </a:solidFill>
              <a:highlight>
                <a:schemeClr val="lt1"/>
              </a:highlight>
              <a:latin typeface="Roboto"/>
              <a:ea typeface="Roboto"/>
              <a:cs typeface="Roboto"/>
              <a:sym typeface="Roboto"/>
            </a:endParaRPr>
          </a:p>
          <a:p>
            <a:pPr indent="-228600" lvl="0" marL="457200" marR="0" rtl="0" algn="just">
              <a:lnSpc>
                <a:spcPct val="115000"/>
              </a:lnSpc>
              <a:spcBef>
                <a:spcPts val="1500"/>
              </a:spcBef>
              <a:spcAft>
                <a:spcPts val="0"/>
              </a:spcAft>
              <a:buClr>
                <a:srgbClr val="374151"/>
              </a:buClr>
              <a:buSzPts val="1400"/>
              <a:buFont typeface="Roboto"/>
              <a:buNone/>
            </a:pPr>
            <a:r>
              <a:rPr b="1" i="0" lang="en" sz="1400" u="none" cap="none" strike="noStrike">
                <a:solidFill>
                  <a:srgbClr val="374151"/>
                </a:solidFill>
                <a:highlight>
                  <a:schemeClr val="lt1"/>
                </a:highlight>
                <a:latin typeface="Roboto"/>
                <a:ea typeface="Roboto"/>
                <a:cs typeface="Roboto"/>
                <a:sym typeface="Roboto"/>
              </a:rPr>
              <a:t>1.  Project Structure:</a:t>
            </a:r>
            <a:endParaRPr b="1" i="0" sz="1400" u="none" cap="none" strike="noStrike">
              <a:solidFill>
                <a:srgbClr val="374151"/>
              </a:solidFill>
              <a:highlight>
                <a:schemeClr val="lt1"/>
              </a:highlight>
              <a:latin typeface="Roboto"/>
              <a:ea typeface="Roboto"/>
              <a:cs typeface="Roboto"/>
              <a:sym typeface="Roboto"/>
            </a:endParaRPr>
          </a:p>
          <a:p>
            <a:pPr indent="-317500" lvl="1" marL="914400" marR="0" rtl="0" algn="just">
              <a:lnSpc>
                <a:spcPct val="115000"/>
              </a:lnSpc>
              <a:spcBef>
                <a:spcPts val="0"/>
              </a:spcBef>
              <a:spcAft>
                <a:spcPts val="0"/>
              </a:spcAft>
              <a:buClr>
                <a:srgbClr val="374151"/>
              </a:buClr>
              <a:buSzPts val="1400"/>
              <a:buFont typeface="Roboto"/>
              <a:buChar char="●"/>
            </a:pPr>
            <a:r>
              <a:rPr b="0" i="0" lang="en" sz="1400" u="none" cap="none" strike="noStrike">
                <a:solidFill>
                  <a:srgbClr val="374151"/>
                </a:solidFill>
                <a:highlight>
                  <a:schemeClr val="lt1"/>
                </a:highlight>
                <a:latin typeface="Roboto"/>
                <a:ea typeface="Roboto"/>
                <a:cs typeface="Roboto"/>
                <a:sym typeface="Roboto"/>
              </a:rPr>
              <a:t>Create a new directory for your JavaScript project.</a:t>
            </a:r>
            <a:endParaRPr b="0" i="0" sz="1400" u="none" cap="none" strike="noStrike">
              <a:solidFill>
                <a:srgbClr val="374151"/>
              </a:solidFill>
              <a:highlight>
                <a:schemeClr val="lt1"/>
              </a:highlight>
              <a:latin typeface="Roboto"/>
              <a:ea typeface="Roboto"/>
              <a:cs typeface="Roboto"/>
              <a:sym typeface="Roboto"/>
            </a:endParaRPr>
          </a:p>
          <a:p>
            <a:pPr indent="-317500" lvl="1" marL="914400" marR="0" rtl="0" algn="just">
              <a:lnSpc>
                <a:spcPct val="115000"/>
              </a:lnSpc>
              <a:spcBef>
                <a:spcPts val="0"/>
              </a:spcBef>
              <a:spcAft>
                <a:spcPts val="0"/>
              </a:spcAft>
              <a:buClr>
                <a:srgbClr val="374151"/>
              </a:buClr>
              <a:buSzPts val="1400"/>
              <a:buFont typeface="Roboto"/>
              <a:buChar char="●"/>
            </a:pPr>
            <a:r>
              <a:rPr b="0" i="0" lang="en" sz="1400" u="none" cap="none" strike="noStrike">
                <a:solidFill>
                  <a:srgbClr val="374151"/>
                </a:solidFill>
                <a:highlight>
                  <a:schemeClr val="lt1"/>
                </a:highlight>
                <a:latin typeface="Roboto"/>
                <a:ea typeface="Roboto"/>
                <a:cs typeface="Roboto"/>
                <a:sym typeface="Roboto"/>
              </a:rPr>
              <a:t>Inside the project directory, create the following structure:</a:t>
            </a:r>
            <a:endParaRPr b="0" i="0" sz="1600" u="none" cap="none" strike="noStrike">
              <a:solidFill>
                <a:srgbClr val="000000"/>
              </a:solidFill>
              <a:highlight>
                <a:schemeClr val="lt1"/>
              </a:highlight>
              <a:latin typeface="Lato"/>
              <a:ea typeface="Lato"/>
              <a:cs typeface="Lato"/>
              <a:sym typeface="Lato"/>
            </a:endParaRPr>
          </a:p>
        </p:txBody>
      </p:sp>
      <p:pic>
        <p:nvPicPr>
          <p:cNvPr id="2279" name="Google Shape;2279;p313"/>
          <p:cNvPicPr preferRelativeResize="0"/>
          <p:nvPr/>
        </p:nvPicPr>
        <p:blipFill rotWithShape="1">
          <a:blip r:embed="rId3">
            <a:alphaModFix/>
          </a:blip>
          <a:srcRect b="0" l="0" r="0" t="0"/>
          <a:stretch/>
        </p:blipFill>
        <p:spPr>
          <a:xfrm>
            <a:off x="5544813" y="1794738"/>
            <a:ext cx="2371725" cy="267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299" name="Google Shape;299;p2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solidFill>
                  <a:srgbClr val="000000"/>
                </a:solidFill>
                <a:highlight>
                  <a:schemeClr val="lt1"/>
                </a:highlight>
                <a:latin typeface="Roboto"/>
                <a:ea typeface="Roboto"/>
                <a:cs typeface="Roboto"/>
                <a:sym typeface="Roboto"/>
              </a:rPr>
              <a:t>4. Date:</a:t>
            </a:r>
            <a:r>
              <a:rPr b="1" lang="en">
                <a:solidFill>
                  <a:srgbClr val="374151"/>
                </a:solidFill>
                <a:highlight>
                  <a:schemeClr val="lt1"/>
                </a:highlight>
                <a:latin typeface="Roboto"/>
                <a:ea typeface="Roboto"/>
                <a:cs typeface="Roboto"/>
                <a:sym typeface="Roboto"/>
              </a:rPr>
              <a:t> </a:t>
            </a:r>
            <a:r>
              <a:rPr lang="en">
                <a:solidFill>
                  <a:srgbClr val="374151"/>
                </a:solidFill>
                <a:highlight>
                  <a:schemeClr val="lt1"/>
                </a:highlight>
                <a:latin typeface="Roboto"/>
                <a:ea typeface="Roboto"/>
                <a:cs typeface="Roboto"/>
                <a:sym typeface="Roboto"/>
              </a:rPr>
              <a:t>Represents a specific moment in time</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a:solidFill>
                  <a:srgbClr val="000000"/>
                </a:solidFill>
                <a:highlight>
                  <a:schemeClr val="lt1"/>
                </a:highlight>
                <a:latin typeface="Roboto"/>
                <a:ea typeface="Roboto"/>
                <a:cs typeface="Roboto"/>
                <a:sym typeface="Roboto"/>
              </a:rPr>
              <a:t>5. RegExp:</a:t>
            </a:r>
            <a:r>
              <a:rPr lang="en">
                <a:solidFill>
                  <a:srgbClr val="374151"/>
                </a:solidFill>
                <a:highlight>
                  <a:schemeClr val="lt1"/>
                </a:highlight>
                <a:latin typeface="Roboto"/>
                <a:ea typeface="Roboto"/>
                <a:cs typeface="Roboto"/>
                <a:sym typeface="Roboto"/>
              </a:rPr>
              <a:t> Represents a regular expression pattern for string matching.</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a:solidFill>
                  <a:srgbClr val="000000"/>
                </a:solidFill>
                <a:highlight>
                  <a:schemeClr val="lt1"/>
                </a:highlight>
                <a:latin typeface="Roboto"/>
                <a:ea typeface="Roboto"/>
                <a:cs typeface="Roboto"/>
                <a:sym typeface="Roboto"/>
              </a:rPr>
              <a:t>6. Map (ES6):</a:t>
            </a:r>
            <a:r>
              <a:rPr lang="en">
                <a:solidFill>
                  <a:srgbClr val="374151"/>
                </a:solidFill>
                <a:highlight>
                  <a:schemeClr val="lt1"/>
                </a:highlight>
                <a:latin typeface="Roboto"/>
                <a:ea typeface="Roboto"/>
                <a:cs typeface="Roboto"/>
                <a:sym typeface="Roboto"/>
              </a:rPr>
              <a:t> Represents a collection of key-value pairs with more advanced features than objects.</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b="1">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b="1" lang="en">
                <a:solidFill>
                  <a:srgbClr val="000000"/>
                </a:solidFill>
                <a:highlight>
                  <a:schemeClr val="lt1"/>
                </a:highlight>
                <a:latin typeface="Roboto"/>
                <a:ea typeface="Roboto"/>
                <a:cs typeface="Roboto"/>
                <a:sym typeface="Roboto"/>
              </a:rPr>
              <a:t>7. Set (ES6):</a:t>
            </a:r>
            <a:r>
              <a:rPr lang="en">
                <a:solidFill>
                  <a:srgbClr val="374151"/>
                </a:solidFill>
                <a:highlight>
                  <a:schemeClr val="lt1"/>
                </a:highlight>
                <a:latin typeface="Roboto"/>
                <a:ea typeface="Roboto"/>
                <a:cs typeface="Roboto"/>
                <a:sym typeface="Roboto"/>
              </a:rPr>
              <a:t> Represents a collection of unique values..</a:t>
            </a:r>
            <a:endParaRPr sz="1400">
              <a:highlight>
                <a:schemeClr val="lt1"/>
              </a:highlight>
            </a:endParaRPr>
          </a:p>
        </p:txBody>
      </p:sp>
      <p:pic>
        <p:nvPicPr>
          <p:cNvPr id="300" name="Google Shape;300;p26"/>
          <p:cNvPicPr preferRelativeResize="0"/>
          <p:nvPr/>
        </p:nvPicPr>
        <p:blipFill rotWithShape="1">
          <a:blip r:embed="rId3">
            <a:alphaModFix/>
          </a:blip>
          <a:srcRect b="0" l="0" r="0" t="0"/>
          <a:stretch/>
        </p:blipFill>
        <p:spPr>
          <a:xfrm>
            <a:off x="1687375" y="1772600"/>
            <a:ext cx="3295650" cy="276225"/>
          </a:xfrm>
          <a:prstGeom prst="rect">
            <a:avLst/>
          </a:prstGeom>
          <a:noFill/>
          <a:ln>
            <a:noFill/>
          </a:ln>
        </p:spPr>
      </p:pic>
      <p:pic>
        <p:nvPicPr>
          <p:cNvPr id="301" name="Google Shape;301;p26"/>
          <p:cNvPicPr preferRelativeResize="0"/>
          <p:nvPr/>
        </p:nvPicPr>
        <p:blipFill rotWithShape="1">
          <a:blip r:embed="rId4">
            <a:alphaModFix/>
          </a:blip>
          <a:srcRect b="0" l="0" r="0" t="0"/>
          <a:stretch/>
        </p:blipFill>
        <p:spPr>
          <a:xfrm>
            <a:off x="1954075" y="2499675"/>
            <a:ext cx="2762250" cy="304800"/>
          </a:xfrm>
          <a:prstGeom prst="rect">
            <a:avLst/>
          </a:prstGeom>
          <a:noFill/>
          <a:ln>
            <a:noFill/>
          </a:ln>
        </p:spPr>
      </p:pic>
      <p:pic>
        <p:nvPicPr>
          <p:cNvPr id="302" name="Google Shape;302;p26"/>
          <p:cNvPicPr preferRelativeResize="0"/>
          <p:nvPr/>
        </p:nvPicPr>
        <p:blipFill rotWithShape="1">
          <a:blip r:embed="rId5">
            <a:alphaModFix/>
          </a:blip>
          <a:srcRect b="0" l="0" r="0" t="0"/>
          <a:stretch/>
        </p:blipFill>
        <p:spPr>
          <a:xfrm>
            <a:off x="1810825" y="3172925"/>
            <a:ext cx="2761181" cy="498650"/>
          </a:xfrm>
          <a:prstGeom prst="rect">
            <a:avLst/>
          </a:prstGeom>
          <a:noFill/>
          <a:ln>
            <a:noFill/>
          </a:ln>
        </p:spPr>
      </p:pic>
      <p:pic>
        <p:nvPicPr>
          <p:cNvPr id="303" name="Google Shape;303;p26"/>
          <p:cNvPicPr preferRelativeResize="0"/>
          <p:nvPr/>
        </p:nvPicPr>
        <p:blipFill rotWithShape="1">
          <a:blip r:embed="rId6">
            <a:alphaModFix/>
          </a:blip>
          <a:srcRect b="0" l="0" r="0" t="0"/>
          <a:stretch/>
        </p:blipFill>
        <p:spPr>
          <a:xfrm>
            <a:off x="1687375" y="4040025"/>
            <a:ext cx="4324350" cy="2190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31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Modules(Exercise 1)</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85" name="Google Shape;2285;p31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374151"/>
              </a:buClr>
              <a:buSzPts val="1400"/>
              <a:buFont typeface="Roboto"/>
              <a:buAutoNum type="arabicPeriod" startAt="2"/>
            </a:pPr>
            <a:r>
              <a:rPr b="1" lang="en" sz="1400">
                <a:solidFill>
                  <a:srgbClr val="374151"/>
                </a:solidFill>
                <a:highlight>
                  <a:schemeClr val="lt1"/>
                </a:highlight>
                <a:latin typeface="Roboto"/>
                <a:ea typeface="Roboto"/>
                <a:cs typeface="Roboto"/>
                <a:sym typeface="Roboto"/>
              </a:rPr>
              <a:t> Modules: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  Create the following modules in their respective files:</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250">
                <a:solidFill>
                  <a:srgbClr val="374151"/>
                </a:solidFill>
                <a:highlight>
                  <a:schemeClr val="lt1"/>
                </a:highlight>
                <a:latin typeface="Courier New"/>
                <a:ea typeface="Courier New"/>
                <a:cs typeface="Courier New"/>
                <a:sym typeface="Courier New"/>
              </a:rPr>
              <a:t>math.js</a:t>
            </a:r>
            <a:r>
              <a:rPr lang="en" sz="1400">
                <a:solidFill>
                  <a:srgbClr val="374151"/>
                </a:solidFill>
                <a:highlight>
                  <a:schemeClr val="lt1"/>
                </a:highlight>
                <a:latin typeface="Roboto"/>
                <a:ea typeface="Roboto"/>
                <a:cs typeface="Roboto"/>
                <a:sym typeface="Roboto"/>
              </a:rPr>
              <a:t>: Define a module that exports functions for mathematical operations (e.g., addition, subtraction).</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250">
                <a:solidFill>
                  <a:srgbClr val="374151"/>
                </a:solidFill>
                <a:highlight>
                  <a:schemeClr val="lt1"/>
                </a:highlight>
                <a:latin typeface="Courier New"/>
                <a:ea typeface="Courier New"/>
                <a:cs typeface="Courier New"/>
                <a:sym typeface="Courier New"/>
              </a:rPr>
              <a:t>string.js</a:t>
            </a:r>
            <a:r>
              <a:rPr lang="en" sz="1400">
                <a:solidFill>
                  <a:srgbClr val="374151"/>
                </a:solidFill>
                <a:highlight>
                  <a:schemeClr val="lt1"/>
                </a:highlight>
                <a:latin typeface="Roboto"/>
                <a:ea typeface="Roboto"/>
                <a:cs typeface="Roboto"/>
                <a:sym typeface="Roboto"/>
              </a:rPr>
              <a:t>: Define a module that exports functions for string manipulation (e.g., string length, string concatenation).</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 Create the main module that imports and uses functions from the </a:t>
            </a:r>
            <a:r>
              <a:rPr lang="en" sz="1250">
                <a:solidFill>
                  <a:srgbClr val="374151"/>
                </a:solidFill>
                <a:highlight>
                  <a:schemeClr val="lt1"/>
                </a:highlight>
                <a:latin typeface="Courier New"/>
                <a:ea typeface="Courier New"/>
                <a:cs typeface="Courier New"/>
                <a:sym typeface="Courier New"/>
              </a:rPr>
              <a:t>math.js</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string.js</a:t>
            </a:r>
            <a:r>
              <a:rPr lang="en" sz="1400">
                <a:solidFill>
                  <a:srgbClr val="374151"/>
                </a:solidFill>
                <a:highlight>
                  <a:schemeClr val="lt1"/>
                </a:highlight>
                <a:latin typeface="Roboto"/>
                <a:ea typeface="Roboto"/>
                <a:cs typeface="Roboto"/>
                <a:sym typeface="Roboto"/>
              </a:rPr>
              <a:t> modules.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31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Modules(Exercise 1)</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91" name="Google Shape;2291;p31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3"/>
            </a:pPr>
            <a:r>
              <a:rPr b="1" lang="en" sz="1400">
                <a:solidFill>
                  <a:srgbClr val="374151"/>
                </a:solidFill>
                <a:highlight>
                  <a:schemeClr val="lt1"/>
                </a:highlight>
                <a:latin typeface="Roboto"/>
                <a:ea typeface="Roboto"/>
                <a:cs typeface="Roboto"/>
                <a:sym typeface="Roboto"/>
              </a:rPr>
              <a:t>HTML Page:</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Create an HTML page (</a:t>
            </a:r>
            <a:r>
              <a:rPr lang="en" sz="1250">
                <a:solidFill>
                  <a:srgbClr val="374151"/>
                </a:solidFill>
                <a:highlight>
                  <a:schemeClr val="lt1"/>
                </a:highlight>
                <a:latin typeface="Courier New"/>
                <a:ea typeface="Courier New"/>
                <a:cs typeface="Courier New"/>
                <a:sym typeface="Courier New"/>
              </a:rPr>
              <a:t>index.html</a:t>
            </a:r>
            <a:r>
              <a:rPr lang="en" sz="1400">
                <a:solidFill>
                  <a:srgbClr val="374151"/>
                </a:solidFill>
                <a:highlight>
                  <a:schemeClr val="lt1"/>
                </a:highlight>
                <a:latin typeface="Roboto"/>
                <a:ea typeface="Roboto"/>
                <a:cs typeface="Roboto"/>
                <a:sym typeface="Roboto"/>
              </a:rPr>
              <a:t>) that includes the </a:t>
            </a: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 script as a module and has an output area to display the results of using functions from the imported modules.</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Link the </a:t>
            </a:r>
            <a:r>
              <a:rPr lang="en" sz="1250">
                <a:solidFill>
                  <a:srgbClr val="374151"/>
                </a:solidFill>
                <a:highlight>
                  <a:schemeClr val="lt1"/>
                </a:highlight>
                <a:latin typeface="Courier New"/>
                <a:ea typeface="Courier New"/>
                <a:cs typeface="Courier New"/>
                <a:sym typeface="Courier New"/>
              </a:rPr>
              <a:t>styles.css</a:t>
            </a:r>
            <a:r>
              <a:rPr lang="en" sz="1400">
                <a:solidFill>
                  <a:srgbClr val="374151"/>
                </a:solidFill>
                <a:highlight>
                  <a:schemeClr val="lt1"/>
                </a:highlight>
                <a:latin typeface="Roboto"/>
                <a:ea typeface="Roboto"/>
                <a:cs typeface="Roboto"/>
                <a:sym typeface="Roboto"/>
              </a:rPr>
              <a:t> file to apply basic styling to the output area.</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b="1" lang="en" sz="1400">
                <a:solidFill>
                  <a:srgbClr val="374151"/>
                </a:solidFill>
                <a:highlight>
                  <a:schemeClr val="lt1"/>
                </a:highlight>
                <a:latin typeface="Roboto"/>
                <a:ea typeface="Roboto"/>
                <a:cs typeface="Roboto"/>
                <a:sym typeface="Roboto"/>
              </a:rPr>
              <a:t>Function Calls:</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In the </a:t>
            </a: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 module, import functions from </a:t>
            </a:r>
            <a:r>
              <a:rPr lang="en" sz="1250">
                <a:solidFill>
                  <a:srgbClr val="374151"/>
                </a:solidFill>
                <a:highlight>
                  <a:schemeClr val="lt1"/>
                </a:highlight>
                <a:latin typeface="Courier New"/>
                <a:ea typeface="Courier New"/>
                <a:cs typeface="Courier New"/>
                <a:sym typeface="Courier New"/>
              </a:rPr>
              <a:t>math.js</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string.js</a:t>
            </a:r>
            <a:r>
              <a:rPr lang="en" sz="1400">
                <a:solidFill>
                  <a:srgbClr val="374151"/>
                </a:solidFill>
                <a:highlight>
                  <a:schemeClr val="lt1"/>
                </a:highlight>
                <a:latin typeface="Roboto"/>
                <a:ea typeface="Roboto"/>
                <a:cs typeface="Roboto"/>
                <a:sym typeface="Roboto"/>
              </a:rPr>
              <a:t> modules.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Use these functions to perform mathematical and string operations and display the results in the HTML output area.</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31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Modules(Exercise 2)</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297" name="Google Shape;2297;p31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work with JavaScript modules to create and import functions across multiple files.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Create Two JavaScript Files:</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Create two separate JavaScript files, </a:t>
            </a:r>
            <a:r>
              <a:rPr lang="en" sz="1250">
                <a:solidFill>
                  <a:srgbClr val="374151"/>
                </a:solidFill>
                <a:highlight>
                  <a:schemeClr val="lt1"/>
                </a:highlight>
                <a:latin typeface="Courier New"/>
                <a:ea typeface="Courier New"/>
                <a:cs typeface="Courier New"/>
                <a:sym typeface="Courier New"/>
              </a:rPr>
              <a:t>mathUtils.js</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mathUtils Module:</a:t>
            </a:r>
            <a:endParaRPr b="1"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In </a:t>
            </a:r>
            <a:r>
              <a:rPr lang="en" sz="1250">
                <a:solidFill>
                  <a:srgbClr val="374151"/>
                </a:solidFill>
                <a:highlight>
                  <a:schemeClr val="lt1"/>
                </a:highlight>
                <a:latin typeface="Courier New"/>
                <a:ea typeface="Courier New"/>
                <a:cs typeface="Courier New"/>
                <a:sym typeface="Courier New"/>
              </a:rPr>
              <a:t>mathUtils.js</a:t>
            </a:r>
            <a:r>
              <a:rPr lang="en" sz="1400">
                <a:solidFill>
                  <a:srgbClr val="374151"/>
                </a:solidFill>
                <a:highlight>
                  <a:schemeClr val="lt1"/>
                </a:highlight>
                <a:latin typeface="Roboto"/>
                <a:ea typeface="Roboto"/>
                <a:cs typeface="Roboto"/>
                <a:sym typeface="Roboto"/>
              </a:rPr>
              <a:t>, create a module that exports two functions:</a:t>
            </a:r>
            <a:endParaRPr sz="1400">
              <a:solidFill>
                <a:srgbClr val="374151"/>
              </a:solidFill>
              <a:highlight>
                <a:schemeClr val="lt1"/>
              </a:highlight>
              <a:latin typeface="Roboto"/>
              <a:ea typeface="Roboto"/>
              <a:cs typeface="Roboto"/>
              <a:sym typeface="Roboto"/>
            </a:endParaRPr>
          </a:p>
          <a:p>
            <a:pPr indent="-304800" lvl="2" marL="1371600" rtl="0" algn="just">
              <a:lnSpc>
                <a:spcPct val="115000"/>
              </a:lnSpc>
              <a:spcBef>
                <a:spcPts val="0"/>
              </a:spcBef>
              <a:spcAft>
                <a:spcPts val="0"/>
              </a:spcAft>
              <a:buClr>
                <a:srgbClr val="374151"/>
              </a:buClr>
              <a:buSzPts val="1200"/>
              <a:buFont typeface="Roboto"/>
              <a:buAutoNum type="romanLcPeriod"/>
            </a:pPr>
            <a:r>
              <a:rPr lang="en" sz="1250">
                <a:solidFill>
                  <a:srgbClr val="374151"/>
                </a:solidFill>
                <a:highlight>
                  <a:schemeClr val="lt1"/>
                </a:highlight>
                <a:latin typeface="Courier New"/>
                <a:ea typeface="Courier New"/>
                <a:cs typeface="Courier New"/>
                <a:sym typeface="Courier New"/>
              </a:rPr>
              <a:t>add(a, b)</a:t>
            </a:r>
            <a:r>
              <a:rPr lang="en" sz="1400">
                <a:solidFill>
                  <a:srgbClr val="374151"/>
                </a:solidFill>
                <a:highlight>
                  <a:schemeClr val="lt1"/>
                </a:highlight>
                <a:latin typeface="Roboto"/>
                <a:ea typeface="Roboto"/>
                <a:cs typeface="Roboto"/>
                <a:sym typeface="Roboto"/>
              </a:rPr>
              <a:t>: This function should return the sum of </a:t>
            </a:r>
            <a:r>
              <a:rPr lang="en" sz="1250">
                <a:solidFill>
                  <a:srgbClr val="374151"/>
                </a:solidFill>
                <a:highlight>
                  <a:schemeClr val="lt1"/>
                </a:highlight>
                <a:latin typeface="Courier New"/>
                <a:ea typeface="Courier New"/>
                <a:cs typeface="Courier New"/>
                <a:sym typeface="Courier New"/>
              </a:rPr>
              <a:t>a</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b</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2" marL="1371600" rtl="0" algn="just">
              <a:lnSpc>
                <a:spcPct val="115000"/>
              </a:lnSpc>
              <a:spcBef>
                <a:spcPts val="0"/>
              </a:spcBef>
              <a:spcAft>
                <a:spcPts val="0"/>
              </a:spcAft>
              <a:buClr>
                <a:srgbClr val="374151"/>
              </a:buClr>
              <a:buSzPts val="1200"/>
              <a:buFont typeface="Roboto"/>
              <a:buAutoNum type="romanLcPeriod"/>
            </a:pPr>
            <a:r>
              <a:rPr lang="en" sz="1250">
                <a:solidFill>
                  <a:srgbClr val="374151"/>
                </a:solidFill>
                <a:highlight>
                  <a:schemeClr val="lt1"/>
                </a:highlight>
                <a:latin typeface="Courier New"/>
                <a:ea typeface="Courier New"/>
                <a:cs typeface="Courier New"/>
                <a:sym typeface="Courier New"/>
              </a:rPr>
              <a:t>subtract(a, b)</a:t>
            </a:r>
            <a:r>
              <a:rPr lang="en" sz="1400">
                <a:solidFill>
                  <a:srgbClr val="374151"/>
                </a:solidFill>
                <a:highlight>
                  <a:schemeClr val="lt1"/>
                </a:highlight>
                <a:latin typeface="Roboto"/>
                <a:ea typeface="Roboto"/>
                <a:cs typeface="Roboto"/>
                <a:sym typeface="Roboto"/>
              </a:rPr>
              <a:t>: This function should return the result of subtracting </a:t>
            </a:r>
            <a:r>
              <a:rPr lang="en" sz="1250">
                <a:solidFill>
                  <a:srgbClr val="374151"/>
                </a:solidFill>
                <a:highlight>
                  <a:schemeClr val="lt1"/>
                </a:highlight>
                <a:latin typeface="Courier New"/>
                <a:ea typeface="Courier New"/>
                <a:cs typeface="Courier New"/>
                <a:sym typeface="Courier New"/>
              </a:rPr>
              <a:t>b</a:t>
            </a:r>
            <a:r>
              <a:rPr lang="en" sz="1400">
                <a:solidFill>
                  <a:srgbClr val="374151"/>
                </a:solidFill>
                <a:highlight>
                  <a:schemeClr val="lt1"/>
                </a:highlight>
                <a:latin typeface="Roboto"/>
                <a:ea typeface="Roboto"/>
                <a:cs typeface="Roboto"/>
                <a:sym typeface="Roboto"/>
              </a:rPr>
              <a:t> from </a:t>
            </a:r>
            <a:r>
              <a:rPr lang="en" sz="1250">
                <a:solidFill>
                  <a:srgbClr val="374151"/>
                </a:solidFill>
                <a:highlight>
                  <a:schemeClr val="lt1"/>
                </a:highlight>
                <a:latin typeface="Courier New"/>
                <a:ea typeface="Courier New"/>
                <a:cs typeface="Courier New"/>
                <a:sym typeface="Courier New"/>
              </a:rPr>
              <a:t>a</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31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37566"/>
              <a:buNone/>
            </a:pPr>
            <a:r>
              <a:rPr lang="en" sz="2100">
                <a:solidFill>
                  <a:srgbClr val="000000"/>
                </a:solidFill>
                <a:latin typeface="Roboto"/>
                <a:ea typeface="Roboto"/>
                <a:cs typeface="Roboto"/>
                <a:sym typeface="Roboto"/>
              </a:rPr>
              <a:t>JavaScript Modules(Exercise 2)</a:t>
            </a:r>
            <a:endParaRPr sz="3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03" name="Google Shape;2303;p31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3"/>
            </a:pPr>
            <a:r>
              <a:rPr b="1" lang="en" sz="1400">
                <a:solidFill>
                  <a:srgbClr val="374151"/>
                </a:solidFill>
                <a:highlight>
                  <a:schemeClr val="lt1"/>
                </a:highlight>
                <a:latin typeface="Roboto"/>
                <a:ea typeface="Roboto"/>
                <a:cs typeface="Roboto"/>
                <a:sym typeface="Roboto"/>
              </a:rPr>
              <a:t>main.js Module:</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In </a:t>
            </a: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 import the </a:t>
            </a:r>
            <a:r>
              <a:rPr lang="en" sz="1250">
                <a:solidFill>
                  <a:srgbClr val="374151"/>
                </a:solidFill>
                <a:highlight>
                  <a:schemeClr val="lt1"/>
                </a:highlight>
                <a:latin typeface="Courier New"/>
                <a:ea typeface="Courier New"/>
                <a:cs typeface="Courier New"/>
                <a:sym typeface="Courier New"/>
              </a:rPr>
              <a:t>add</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subtract</a:t>
            </a:r>
            <a:r>
              <a:rPr lang="en" sz="1400">
                <a:solidFill>
                  <a:srgbClr val="374151"/>
                </a:solidFill>
                <a:highlight>
                  <a:schemeClr val="lt1"/>
                </a:highlight>
                <a:latin typeface="Roboto"/>
                <a:ea typeface="Roboto"/>
                <a:cs typeface="Roboto"/>
                <a:sym typeface="Roboto"/>
              </a:rPr>
              <a:t> functions from the </a:t>
            </a:r>
            <a:r>
              <a:rPr lang="en" sz="1250">
                <a:solidFill>
                  <a:srgbClr val="374151"/>
                </a:solidFill>
                <a:highlight>
                  <a:schemeClr val="lt1"/>
                </a:highlight>
                <a:latin typeface="Courier New"/>
                <a:ea typeface="Courier New"/>
                <a:cs typeface="Courier New"/>
                <a:sym typeface="Courier New"/>
              </a:rPr>
              <a:t>mathUtils</a:t>
            </a:r>
            <a:r>
              <a:rPr lang="en" sz="1400">
                <a:solidFill>
                  <a:srgbClr val="374151"/>
                </a:solidFill>
                <a:highlight>
                  <a:schemeClr val="lt1"/>
                </a:highlight>
                <a:latin typeface="Roboto"/>
                <a:ea typeface="Roboto"/>
                <a:cs typeface="Roboto"/>
                <a:sym typeface="Roboto"/>
              </a:rPr>
              <a:t> module.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Use these functions to perform arithmetic operations and display the results.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b="1" lang="en" sz="1400">
                <a:solidFill>
                  <a:srgbClr val="374151"/>
                </a:solidFill>
                <a:highlight>
                  <a:schemeClr val="lt1"/>
                </a:highlight>
                <a:latin typeface="Roboto"/>
                <a:ea typeface="Roboto"/>
                <a:cs typeface="Roboto"/>
                <a:sym typeface="Roboto"/>
              </a:rPr>
              <a:t>HTML Page:</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Create an HTML page that includes both </a:t>
            </a:r>
            <a:r>
              <a:rPr lang="en" sz="1250">
                <a:solidFill>
                  <a:srgbClr val="374151"/>
                </a:solidFill>
                <a:highlight>
                  <a:schemeClr val="lt1"/>
                </a:highlight>
                <a:latin typeface="Courier New"/>
                <a:ea typeface="Courier New"/>
                <a:cs typeface="Courier New"/>
                <a:sym typeface="Courier New"/>
              </a:rPr>
              <a:t>mathUtils.js</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main.js</a:t>
            </a:r>
            <a:r>
              <a:rPr lang="en" sz="1400">
                <a:solidFill>
                  <a:srgbClr val="374151"/>
                </a:solidFill>
                <a:highlight>
                  <a:schemeClr val="lt1"/>
                </a:highlight>
                <a:latin typeface="Roboto"/>
                <a:ea typeface="Roboto"/>
                <a:cs typeface="Roboto"/>
                <a:sym typeface="Roboto"/>
              </a:rPr>
              <a:t> as script sources.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Add an output area on the page to display the results of arithmetic operations.</a:t>
            </a:r>
            <a:endParaRPr sz="1500">
              <a:highlight>
                <a:schemeClr val="lt1"/>
              </a:highlight>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31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09" name="Google Shape;2309;p31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Introduction to Browser APIs: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Browser APIs are built-in libraries that browsers provide to JavaScript to extend its capabilities.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They allow web developers to access and manipulate various aspects of the web browser, such as the DOM (Document Object Model), user interface, and network requests.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Common browser APIs include the DOM API, Fetch API, Web Storage API, Geolocation API, and more.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DOM API (Document Object Model):</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DOM API allows developers to manipulate the structure and content of web pages.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provides methods to create, modify, and delete HTML elements, update styles, and handle events like clicks and keypresses.</a:t>
            </a:r>
            <a:endParaRPr sz="1500">
              <a:highlight>
                <a:schemeClr val="lt1"/>
              </a:highlight>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31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15" name="Google Shape;2315;p31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Fetch API:</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Fetch API simplifies making HTTP requests from web applications.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offers a modern alternative to the older XMLHttpRequest (XHR) and provides a more flexible and promise-based approach to handling network requests.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Web Storage API:</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Web Storage API allows client-side storage of key-value pairs in a user's browser.</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includes two storage options: Local Storage and Session Storage.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Local Storage stores data persistently across sessions, while Session Storage stores data for the duration of a single page session.</a:t>
            </a:r>
            <a:endParaRPr sz="1300">
              <a:highlight>
                <a:schemeClr val="lt1"/>
              </a:highlight>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32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21" name="Google Shape;2321;p32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IndexedDB API:</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IndexedDB is a low-level API for storing and retrieving large amounts of structured data, such as JSON objects.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provides a more powerful and flexible storage solution compared to Web Storage but has a steeper learning curve.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Geolocation API:</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Geolocation API enables web applications to access a user's geographical location.</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can be used to provide location-based services, such as mapping and finding nearby businesses.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32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27" name="Google Shape;2327;p32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0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Client-Side Storage Use Cases: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Client-side storage is commonly used for:</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Storing user preferences and settings.</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Caching data to improve performance.</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Offline access to web applications.</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Implementing shopping carts in e-commerce websites.</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Best Practices: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When using client-side storage, consider data security and user privacy. Avoid storing sensitive information in client-side storage.</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 mindful of storage limits (e.g., the 5MB limit for Local Storage) to prevent data loss.</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Web Workers for background tasks to avoid blocking the main thread when dealing with large data operations.</a:t>
            </a:r>
            <a:endParaRPr sz="1500">
              <a:highlight>
                <a:schemeClr val="lt1"/>
              </a:highlight>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32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33" name="Google Shape;2333;p32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600">
                <a:solidFill>
                  <a:srgbClr val="343541"/>
                </a:solidFill>
                <a:highlight>
                  <a:schemeClr val="lt1"/>
                </a:highlight>
                <a:latin typeface="Roboto"/>
                <a:ea typeface="Roboto"/>
                <a:cs typeface="Roboto"/>
                <a:sym typeface="Roboto"/>
              </a:rPr>
              <a:t>Working with the window object</a:t>
            </a:r>
            <a:endParaRPr b="1" sz="16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window</a:t>
            </a:r>
            <a:r>
              <a:rPr lang="en" sz="1400">
                <a:solidFill>
                  <a:srgbClr val="374151"/>
                </a:solidFill>
                <a:highlight>
                  <a:schemeClr val="lt1"/>
                </a:highlight>
                <a:latin typeface="Roboto"/>
                <a:ea typeface="Roboto"/>
                <a:cs typeface="Roboto"/>
                <a:sym typeface="Roboto"/>
              </a:rPr>
              <a:t> object in JavaScript is a global object representing the browser's window. It provides access to various properties and methods related to the browser window and the document displayed in it.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1. Accessing the </a:t>
            </a:r>
            <a:r>
              <a:rPr b="1" lang="en" sz="1250">
                <a:solidFill>
                  <a:srgbClr val="374151"/>
                </a:solidFill>
                <a:highlight>
                  <a:schemeClr val="lt1"/>
                </a:highlight>
                <a:latin typeface="Courier New"/>
                <a:ea typeface="Courier New"/>
                <a:cs typeface="Courier New"/>
                <a:sym typeface="Courier New"/>
              </a:rPr>
              <a:t>window</a:t>
            </a:r>
            <a:r>
              <a:rPr b="1" lang="en" sz="1400">
                <a:solidFill>
                  <a:srgbClr val="374151"/>
                </a:solidFill>
                <a:highlight>
                  <a:schemeClr val="lt1"/>
                </a:highlight>
                <a:latin typeface="Roboto"/>
                <a:ea typeface="Roboto"/>
                <a:cs typeface="Roboto"/>
                <a:sym typeface="Roboto"/>
              </a:rPr>
              <a:t> Object:</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In most cases, you can directly access the </a:t>
            </a:r>
            <a:r>
              <a:rPr lang="en" sz="1250">
                <a:solidFill>
                  <a:srgbClr val="374151"/>
                </a:solidFill>
                <a:highlight>
                  <a:schemeClr val="lt1"/>
                </a:highlight>
                <a:latin typeface="Courier New"/>
                <a:ea typeface="Courier New"/>
                <a:cs typeface="Courier New"/>
                <a:sym typeface="Courier New"/>
              </a:rPr>
              <a:t>window</a:t>
            </a:r>
            <a:r>
              <a:rPr lang="en" sz="1400">
                <a:solidFill>
                  <a:srgbClr val="374151"/>
                </a:solidFill>
                <a:highlight>
                  <a:schemeClr val="lt1"/>
                </a:highlight>
                <a:latin typeface="Roboto"/>
                <a:ea typeface="Roboto"/>
                <a:cs typeface="Roboto"/>
                <a:sym typeface="Roboto"/>
              </a:rPr>
              <a:t> object without explicitly referencing it because it's the global object in a web browser's JavaScript environment. For example, you can use </a:t>
            </a:r>
            <a:r>
              <a:rPr lang="en" sz="1250">
                <a:solidFill>
                  <a:srgbClr val="374151"/>
                </a:solidFill>
                <a:highlight>
                  <a:schemeClr val="lt1"/>
                </a:highlight>
                <a:latin typeface="Courier New"/>
                <a:ea typeface="Courier New"/>
                <a:cs typeface="Courier New"/>
                <a:sym typeface="Courier New"/>
              </a:rPr>
              <a:t>window.alert('Hello, World!');</a:t>
            </a:r>
            <a:r>
              <a:rPr lang="en" sz="1400">
                <a:solidFill>
                  <a:srgbClr val="374151"/>
                </a:solidFill>
                <a:highlight>
                  <a:schemeClr val="lt1"/>
                </a:highlight>
                <a:latin typeface="Roboto"/>
                <a:ea typeface="Roboto"/>
                <a:cs typeface="Roboto"/>
                <a:sym typeface="Roboto"/>
              </a:rPr>
              <a:t> or simply </a:t>
            </a:r>
            <a:r>
              <a:rPr lang="en" sz="1250">
                <a:solidFill>
                  <a:srgbClr val="374151"/>
                </a:solidFill>
                <a:highlight>
                  <a:schemeClr val="lt1"/>
                </a:highlight>
                <a:latin typeface="Courier New"/>
                <a:ea typeface="Courier New"/>
                <a:cs typeface="Courier New"/>
                <a:sym typeface="Courier New"/>
              </a:rPr>
              <a:t>alert('Hello, World!');</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32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39" name="Google Shape;2339;p32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2. Properties and Methods of the </a:t>
            </a:r>
            <a:r>
              <a:rPr b="1" lang="en" sz="1350">
                <a:solidFill>
                  <a:srgbClr val="374151"/>
                </a:solidFill>
                <a:highlight>
                  <a:schemeClr val="lt1"/>
                </a:highlight>
                <a:latin typeface="Courier New"/>
                <a:ea typeface="Courier New"/>
                <a:cs typeface="Courier New"/>
                <a:sym typeface="Courier New"/>
              </a:rPr>
              <a:t>window</a:t>
            </a:r>
            <a:r>
              <a:rPr b="1" lang="en" sz="1500">
                <a:solidFill>
                  <a:srgbClr val="374151"/>
                </a:solidFill>
                <a:highlight>
                  <a:schemeClr val="lt1"/>
                </a:highlight>
                <a:latin typeface="Roboto"/>
                <a:ea typeface="Roboto"/>
                <a:cs typeface="Roboto"/>
                <a:sym typeface="Roboto"/>
              </a:rPr>
              <a:t> Object:</a:t>
            </a:r>
            <a:endParaRPr b="1" sz="15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window.document</a:t>
            </a:r>
            <a:r>
              <a:rPr lang="en" sz="1400">
                <a:solidFill>
                  <a:srgbClr val="374151"/>
                </a:solidFill>
                <a:highlight>
                  <a:schemeClr val="lt1"/>
                </a:highlight>
                <a:latin typeface="Roboto"/>
                <a:ea typeface="Roboto"/>
                <a:cs typeface="Roboto"/>
                <a:sym typeface="Roboto"/>
              </a:rPr>
              <a:t>: Represents the DOM (Document Object Model) of the current web page, allowing you to manipulate its structure and content.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window.location</a:t>
            </a:r>
            <a:r>
              <a:rPr lang="en" sz="1400">
                <a:solidFill>
                  <a:srgbClr val="374151"/>
                </a:solidFill>
                <a:highlight>
                  <a:schemeClr val="lt1"/>
                </a:highlight>
                <a:latin typeface="Roboto"/>
                <a:ea typeface="Roboto"/>
                <a:cs typeface="Roboto"/>
                <a:sym typeface="Roboto"/>
              </a:rPr>
              <a:t>: Provides information about the current URL and allows you to navigate to other URLs.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window.navigator</a:t>
            </a:r>
            <a:r>
              <a:rPr lang="en" sz="1400">
                <a:solidFill>
                  <a:srgbClr val="374151"/>
                </a:solidFill>
                <a:highlight>
                  <a:schemeClr val="lt1"/>
                </a:highlight>
                <a:latin typeface="Roboto"/>
                <a:ea typeface="Roboto"/>
                <a:cs typeface="Roboto"/>
                <a:sym typeface="Roboto"/>
              </a:rPr>
              <a:t>: Offers information about the user's browser and device.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window.localStorage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window.sessionStorage</a:t>
            </a:r>
            <a:r>
              <a:rPr lang="en" sz="1400">
                <a:solidFill>
                  <a:srgbClr val="374151"/>
                </a:solidFill>
                <a:highlight>
                  <a:schemeClr val="lt1"/>
                </a:highlight>
                <a:latin typeface="Roboto"/>
                <a:ea typeface="Roboto"/>
                <a:cs typeface="Roboto"/>
                <a:sym typeface="Roboto"/>
              </a:rPr>
              <a:t>: Allow you to store data on the user's device, persistently (across sessions) or for the duration of a single session, respectively.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window.alert()</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window.confirm()</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window.prompt()</a:t>
            </a:r>
            <a:r>
              <a:rPr lang="en" sz="1400">
                <a:solidFill>
                  <a:srgbClr val="374151"/>
                </a:solidFill>
                <a:highlight>
                  <a:schemeClr val="lt1"/>
                </a:highlight>
                <a:latin typeface="Roboto"/>
                <a:ea typeface="Roboto"/>
                <a:cs typeface="Roboto"/>
                <a:sym typeface="Roboto"/>
              </a:rPr>
              <a:t>: Display dialog boxes to interact with users.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09" name="Google Shape;309;p2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600">
                <a:solidFill>
                  <a:srgbClr val="000000"/>
                </a:solidFill>
                <a:highlight>
                  <a:schemeClr val="lt1"/>
                </a:highlight>
                <a:latin typeface="Roboto"/>
                <a:ea typeface="Roboto"/>
                <a:cs typeface="Roboto"/>
                <a:sym typeface="Roboto"/>
              </a:rPr>
              <a:t>Dynamic Typing:</a:t>
            </a:r>
            <a:endParaRPr b="1" sz="160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JavaScript is dynamically typed, meaning you don't need to explicitly declare the data type of a variable. The data type is determined based on the value assigned to the variable.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a:highlight>
                <a:schemeClr val="lt1"/>
              </a:highlight>
            </a:endParaRPr>
          </a:p>
        </p:txBody>
      </p:sp>
      <p:pic>
        <p:nvPicPr>
          <p:cNvPr id="310" name="Google Shape;310;p27"/>
          <p:cNvPicPr preferRelativeResize="0"/>
          <p:nvPr/>
        </p:nvPicPr>
        <p:blipFill rotWithShape="1">
          <a:blip r:embed="rId3">
            <a:alphaModFix/>
          </a:blip>
          <a:srcRect b="0" l="0" r="0" t="0"/>
          <a:stretch/>
        </p:blipFill>
        <p:spPr>
          <a:xfrm>
            <a:off x="1889325" y="2863225"/>
            <a:ext cx="3989200" cy="498650"/>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32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45" name="Google Shape;2345;p32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window.setTimeout()</a:t>
            </a:r>
            <a:r>
              <a:rPr lang="en" sz="1400">
                <a:solidFill>
                  <a:srgbClr val="374151"/>
                </a:solidFill>
                <a:highlight>
                  <a:schemeClr val="lt1"/>
                </a:highlight>
                <a:latin typeface="Roboto"/>
                <a:ea typeface="Roboto"/>
                <a:cs typeface="Roboto"/>
                <a:sym typeface="Roboto"/>
              </a:rPr>
              <a:t>: Schedules a function to run once after a specified time interval.</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window.setInterval()</a:t>
            </a:r>
            <a:r>
              <a:rPr lang="en" sz="1400">
                <a:solidFill>
                  <a:srgbClr val="374151"/>
                </a:solidFill>
                <a:highlight>
                  <a:schemeClr val="lt1"/>
                </a:highlight>
                <a:latin typeface="Roboto"/>
                <a:ea typeface="Roboto"/>
                <a:cs typeface="Roboto"/>
                <a:sym typeface="Roboto"/>
              </a:rPr>
              <a:t>: Schedules a function to run repeatedly at a specified time interval.</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window.clearTimeout()</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window.clearInterval()</a:t>
            </a:r>
            <a:r>
              <a:rPr lang="en" sz="1400">
                <a:solidFill>
                  <a:srgbClr val="374151"/>
                </a:solidFill>
                <a:highlight>
                  <a:schemeClr val="lt1"/>
                </a:highlight>
                <a:latin typeface="Roboto"/>
                <a:ea typeface="Roboto"/>
                <a:cs typeface="Roboto"/>
                <a:sym typeface="Roboto"/>
              </a:rPr>
              <a:t>: Cancel scheduled timeouts and intervals.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window.open()</a:t>
            </a:r>
            <a:r>
              <a:rPr lang="en" sz="1400">
                <a:solidFill>
                  <a:srgbClr val="374151"/>
                </a:solidFill>
                <a:highlight>
                  <a:schemeClr val="lt1"/>
                </a:highlight>
                <a:latin typeface="Roboto"/>
                <a:ea typeface="Roboto"/>
                <a:cs typeface="Roboto"/>
                <a:sym typeface="Roboto"/>
              </a:rPr>
              <a:t>: Opens a new browser window or tab with a specified URL.</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window.close()</a:t>
            </a:r>
            <a:r>
              <a:rPr lang="en" sz="1400">
                <a:solidFill>
                  <a:srgbClr val="374151"/>
                </a:solidFill>
                <a:highlight>
                  <a:schemeClr val="lt1"/>
                </a:highlight>
                <a:latin typeface="Roboto"/>
                <a:ea typeface="Roboto"/>
                <a:cs typeface="Roboto"/>
                <a:sym typeface="Roboto"/>
              </a:rPr>
              <a:t>: Closes the current browser window or tab (in most cases, this only works for windows/tabs opened via JavaScript).</a:t>
            </a:r>
            <a:endParaRPr sz="1500">
              <a:highlight>
                <a:schemeClr val="lt1"/>
              </a:highlight>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32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51" name="Google Shape;2351;p32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3. Working with </a:t>
            </a:r>
            <a:r>
              <a:rPr b="1" lang="en" sz="1250">
                <a:solidFill>
                  <a:srgbClr val="374151"/>
                </a:solidFill>
                <a:highlight>
                  <a:schemeClr val="lt1"/>
                </a:highlight>
                <a:latin typeface="Courier New"/>
                <a:ea typeface="Courier New"/>
                <a:cs typeface="Courier New"/>
                <a:sym typeface="Courier New"/>
              </a:rPr>
              <a:t>localStorage</a:t>
            </a:r>
            <a:r>
              <a:rPr b="1" lang="en" sz="1400">
                <a:solidFill>
                  <a:srgbClr val="374151"/>
                </a:solidFill>
                <a:highlight>
                  <a:schemeClr val="lt1"/>
                </a:highlight>
                <a:latin typeface="Roboto"/>
                <a:ea typeface="Roboto"/>
                <a:cs typeface="Roboto"/>
                <a:sym typeface="Roboto"/>
              </a:rPr>
              <a:t> and </a:t>
            </a:r>
            <a:r>
              <a:rPr b="1" lang="en" sz="1250">
                <a:solidFill>
                  <a:srgbClr val="374151"/>
                </a:solidFill>
                <a:highlight>
                  <a:schemeClr val="lt1"/>
                </a:highlight>
                <a:latin typeface="Courier New"/>
                <a:ea typeface="Courier New"/>
                <a:cs typeface="Courier New"/>
                <a:sym typeface="Courier New"/>
              </a:rPr>
              <a:t>sessionStorage</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You can use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sessionStorage</a:t>
            </a:r>
            <a:r>
              <a:rPr lang="en" sz="1400">
                <a:solidFill>
                  <a:srgbClr val="374151"/>
                </a:solidFill>
                <a:highlight>
                  <a:schemeClr val="lt1"/>
                </a:highlight>
                <a:latin typeface="Roboto"/>
                <a:ea typeface="Roboto"/>
                <a:cs typeface="Roboto"/>
                <a:sym typeface="Roboto"/>
              </a:rPr>
              <a:t> to store data on the user's device. They both offer key-value storage, but with different lifetimes: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 data persists across browser sessions, making it suitable for long-term storage.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sessionStorage</a:t>
            </a:r>
            <a:r>
              <a:rPr lang="en" sz="1400">
                <a:solidFill>
                  <a:srgbClr val="374151"/>
                </a:solidFill>
                <a:highlight>
                  <a:schemeClr val="lt1"/>
                </a:highlight>
                <a:latin typeface="Roboto"/>
                <a:ea typeface="Roboto"/>
                <a:cs typeface="Roboto"/>
                <a:sym typeface="Roboto"/>
              </a:rPr>
              <a:t> data is only available for the duration of a single browser session.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storing and retrieving data in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352" name="Google Shape;2352;p325"/>
          <p:cNvPicPr preferRelativeResize="0"/>
          <p:nvPr/>
        </p:nvPicPr>
        <p:blipFill rotWithShape="1">
          <a:blip r:embed="rId3">
            <a:alphaModFix/>
          </a:blip>
          <a:srcRect b="0" l="0" r="0" t="0"/>
          <a:stretch/>
        </p:blipFill>
        <p:spPr>
          <a:xfrm>
            <a:off x="2542650" y="3114450"/>
            <a:ext cx="4274150" cy="1225600"/>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32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58" name="Google Shape;2358;p32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highlight>
                  <a:schemeClr val="lt1"/>
                </a:highlight>
              </a:rPr>
              <a:t>4. </a:t>
            </a:r>
            <a:r>
              <a:rPr b="1" lang="en" sz="1400">
                <a:solidFill>
                  <a:srgbClr val="374151"/>
                </a:solidFill>
                <a:highlight>
                  <a:schemeClr val="lt1"/>
                </a:highlight>
                <a:latin typeface="Roboto"/>
                <a:ea typeface="Roboto"/>
                <a:cs typeface="Roboto"/>
                <a:sym typeface="Roboto"/>
              </a:rPr>
              <a:t>Handling Events: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You can use the </a:t>
            </a:r>
            <a:r>
              <a:rPr lang="en" sz="1250">
                <a:solidFill>
                  <a:srgbClr val="374151"/>
                </a:solidFill>
                <a:highlight>
                  <a:schemeClr val="lt1"/>
                </a:highlight>
                <a:latin typeface="Courier New"/>
                <a:ea typeface="Courier New"/>
                <a:cs typeface="Courier New"/>
                <a:sym typeface="Courier New"/>
              </a:rPr>
              <a:t>window</a:t>
            </a:r>
            <a:r>
              <a:rPr lang="en" sz="1400">
                <a:solidFill>
                  <a:srgbClr val="374151"/>
                </a:solidFill>
                <a:highlight>
                  <a:schemeClr val="lt1"/>
                </a:highlight>
                <a:latin typeface="Roboto"/>
                <a:ea typeface="Roboto"/>
                <a:cs typeface="Roboto"/>
                <a:sym typeface="Roboto"/>
              </a:rPr>
              <a:t> object to attach event listeners for various events, such as </a:t>
            </a:r>
            <a:r>
              <a:rPr lang="en" sz="1250">
                <a:solidFill>
                  <a:srgbClr val="374151"/>
                </a:solidFill>
                <a:highlight>
                  <a:schemeClr val="lt1"/>
                </a:highlight>
                <a:latin typeface="Courier New"/>
                <a:ea typeface="Courier New"/>
                <a:cs typeface="Courier New"/>
                <a:sym typeface="Courier New"/>
              </a:rPr>
              <a:t>resize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scroll</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load</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unload</a:t>
            </a:r>
            <a:r>
              <a:rPr lang="en" sz="1400">
                <a:solidFill>
                  <a:srgbClr val="374151"/>
                </a:solidFill>
                <a:highlight>
                  <a:schemeClr val="lt1"/>
                </a:highlight>
                <a:latin typeface="Roboto"/>
                <a:ea typeface="Roboto"/>
                <a:cs typeface="Roboto"/>
                <a:sym typeface="Roboto"/>
              </a:rPr>
              <a:t>. For 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359" name="Google Shape;2359;p326"/>
          <p:cNvPicPr preferRelativeResize="0"/>
          <p:nvPr/>
        </p:nvPicPr>
        <p:blipFill rotWithShape="1">
          <a:blip r:embed="rId3">
            <a:alphaModFix/>
          </a:blip>
          <a:srcRect b="0" l="0" r="0" t="0"/>
          <a:stretch/>
        </p:blipFill>
        <p:spPr>
          <a:xfrm>
            <a:off x="2178263" y="2456750"/>
            <a:ext cx="4791075" cy="87630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32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65" name="Google Shape;2365;p32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5. Opening and Closing Windows:</a:t>
            </a:r>
            <a:endParaRPr b="1"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window.open()</a:t>
            </a:r>
            <a:r>
              <a:rPr lang="en" sz="1400">
                <a:solidFill>
                  <a:srgbClr val="374151"/>
                </a:solidFill>
                <a:highlight>
                  <a:schemeClr val="lt1"/>
                </a:highlight>
                <a:latin typeface="Roboto"/>
                <a:ea typeface="Roboto"/>
                <a:cs typeface="Roboto"/>
                <a:sym typeface="Roboto"/>
              </a:rPr>
              <a:t> method allows you to open new browser windows or tabs. You can specify the URL, window features, and more. To close windows or tabs, you can use </a:t>
            </a:r>
            <a:r>
              <a:rPr lang="en" sz="1250">
                <a:solidFill>
                  <a:srgbClr val="374151"/>
                </a:solidFill>
                <a:highlight>
                  <a:schemeClr val="lt1"/>
                </a:highlight>
                <a:latin typeface="Courier New"/>
                <a:ea typeface="Courier New"/>
                <a:cs typeface="Courier New"/>
                <a:sym typeface="Courier New"/>
              </a:rPr>
              <a:t>window.close()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opening a new window:</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Example of closing a window (only works for windows opened via JavaScript):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2366" name="Google Shape;2366;p327"/>
          <p:cNvPicPr preferRelativeResize="0"/>
          <p:nvPr/>
        </p:nvPicPr>
        <p:blipFill rotWithShape="1">
          <a:blip r:embed="rId3">
            <a:alphaModFix/>
          </a:blip>
          <a:srcRect b="0" l="0" r="0" t="0"/>
          <a:stretch/>
        </p:blipFill>
        <p:spPr>
          <a:xfrm>
            <a:off x="922850" y="2571750"/>
            <a:ext cx="6849924" cy="266875"/>
          </a:xfrm>
          <a:prstGeom prst="rect">
            <a:avLst/>
          </a:prstGeom>
          <a:noFill/>
          <a:ln>
            <a:noFill/>
          </a:ln>
        </p:spPr>
      </p:pic>
      <p:pic>
        <p:nvPicPr>
          <p:cNvPr id="2367" name="Google Shape;2367;p327"/>
          <p:cNvPicPr preferRelativeResize="0"/>
          <p:nvPr/>
        </p:nvPicPr>
        <p:blipFill rotWithShape="1">
          <a:blip r:embed="rId4">
            <a:alphaModFix/>
          </a:blip>
          <a:srcRect b="0" l="0" r="0" t="0"/>
          <a:stretch/>
        </p:blipFill>
        <p:spPr>
          <a:xfrm>
            <a:off x="2010525" y="3680150"/>
            <a:ext cx="1994276" cy="243000"/>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32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73" name="Google Shape;2373;p32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374151"/>
                </a:solidFill>
                <a:highlight>
                  <a:schemeClr val="lt1"/>
                </a:highlight>
                <a:latin typeface="Roboto"/>
                <a:ea typeface="Roboto"/>
                <a:cs typeface="Roboto"/>
                <a:sym typeface="Roboto"/>
              </a:rPr>
              <a:t>Browser Events and Event Propagation</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Events are a fundamental part of web development, allowing web applications to respond to user interactions and system events. Understanding how browser events work and how event propagation functions is crucial for building interactive and responsive web applications.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Introduction to Browser Events: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Browser events are actions or occurrences that happen in the browser, such as a user clicking a button, moving the mouse, or a page finishing loading.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Events are triggered by various sources, including user interactions, timers, and the browser itself.</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JavaScript allows you to listen for and respond to these events to create interactive web applications.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32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79" name="Google Shape;2379;p32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Types of Events: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User Events: These events are triggered by user interactions, such as clicks, mouse movements, keyboard inputs, and form submissions.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System Events: These events are generated by the browser or system, such as page load, DOMContentLoaded, and error events.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Custom Events: Developers can create custom events to trigger specific actions within their applications.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33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85" name="Google Shape;2385;p33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Event Handling in JavaScript: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To handle events in JavaScript, you can use the </a:t>
            </a:r>
            <a:r>
              <a:rPr lang="en" sz="1250">
                <a:solidFill>
                  <a:srgbClr val="374151"/>
                </a:solidFill>
                <a:highlight>
                  <a:schemeClr val="lt1"/>
                </a:highlight>
                <a:latin typeface="Courier New"/>
                <a:ea typeface="Courier New"/>
                <a:cs typeface="Courier New"/>
                <a:sym typeface="Courier New"/>
              </a:rPr>
              <a:t>addEventListener</a:t>
            </a:r>
            <a:r>
              <a:rPr lang="en" sz="1400">
                <a:solidFill>
                  <a:srgbClr val="374151"/>
                </a:solidFill>
                <a:highlight>
                  <a:schemeClr val="lt1"/>
                </a:highlight>
                <a:latin typeface="Roboto"/>
                <a:ea typeface="Roboto"/>
                <a:cs typeface="Roboto"/>
                <a:sym typeface="Roboto"/>
              </a:rPr>
              <a:t> method to attach event listeners to HTML elements.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Event listeners are functions that are executed when a specific event occurs on the target element.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Example: Listening for a button click event: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386" name="Google Shape;2386;p330"/>
          <p:cNvPicPr preferRelativeResize="0"/>
          <p:nvPr/>
        </p:nvPicPr>
        <p:blipFill rotWithShape="1">
          <a:blip r:embed="rId3">
            <a:alphaModFix/>
          </a:blip>
          <a:srcRect b="0" l="0" r="0" t="0"/>
          <a:stretch/>
        </p:blipFill>
        <p:spPr>
          <a:xfrm>
            <a:off x="1721063" y="2983988"/>
            <a:ext cx="5705475" cy="1114425"/>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33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392" name="Google Shape;2392;p33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Event Propagation:</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Event propagation refers to the order in which events are triggered and how they propagate through the DOM tree.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There are two phases of event propagation: capturing and bubbling.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Capturing Phase: Events propagate from the root of the DOM tree to the target element. Capturing is less common in practice.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Bubbling Phase: After the event reaches the target element, it bubbles up through the ancestor elements. Bubbling is the default behavior for most events.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33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398" name="Google Shape;2398;p33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000000"/>
                </a:solidFill>
                <a:highlight>
                  <a:schemeClr val="lt1"/>
                </a:highlight>
                <a:latin typeface="Arial"/>
                <a:ea typeface="Arial"/>
                <a:cs typeface="Arial"/>
                <a:sym typeface="Arial"/>
              </a:rPr>
              <a:t>Stopping Event Propagation:</a:t>
            </a:r>
            <a:endParaRPr b="1" sz="1400">
              <a:solidFill>
                <a:srgbClr val="000000"/>
              </a:solidFill>
              <a:highlight>
                <a:schemeClr val="lt1"/>
              </a:highlight>
              <a:latin typeface="Arial"/>
              <a:ea typeface="Arial"/>
              <a:cs typeface="Arial"/>
              <a:sym typeface="Arial"/>
            </a:endParaRPr>
          </a:p>
          <a:p>
            <a:pPr indent="-298450" lvl="0" marL="457200" rtl="0" algn="just">
              <a:lnSpc>
                <a:spcPct val="115000"/>
              </a:lnSpc>
              <a:spcBef>
                <a:spcPts val="0"/>
              </a:spcBef>
              <a:spcAft>
                <a:spcPts val="0"/>
              </a:spcAft>
              <a:buClr>
                <a:srgbClr val="000000"/>
              </a:buClr>
              <a:buSzPts val="1100"/>
              <a:buFont typeface="Arial"/>
              <a:buChar char="●"/>
            </a:pPr>
            <a:r>
              <a:rPr lang="en" sz="1400">
                <a:solidFill>
                  <a:srgbClr val="000000"/>
                </a:solidFill>
                <a:highlight>
                  <a:schemeClr val="lt1"/>
                </a:highlight>
                <a:latin typeface="Arial"/>
                <a:ea typeface="Arial"/>
                <a:cs typeface="Arial"/>
                <a:sym typeface="Arial"/>
              </a:rPr>
              <a:t>You can prevent further propagation of an event using the </a:t>
            </a:r>
            <a:r>
              <a:rPr lang="en" sz="1250">
                <a:solidFill>
                  <a:srgbClr val="188038"/>
                </a:solidFill>
                <a:highlight>
                  <a:schemeClr val="lt1"/>
                </a:highlight>
                <a:latin typeface="Courier New"/>
                <a:ea typeface="Courier New"/>
                <a:cs typeface="Courier New"/>
                <a:sym typeface="Courier New"/>
              </a:rPr>
              <a:t>stopPropagation()</a:t>
            </a:r>
            <a:r>
              <a:rPr lang="en" sz="1400">
                <a:solidFill>
                  <a:srgbClr val="000000"/>
                </a:solidFill>
                <a:highlight>
                  <a:schemeClr val="lt1"/>
                </a:highlight>
                <a:latin typeface="Arial"/>
                <a:ea typeface="Arial"/>
                <a:cs typeface="Arial"/>
                <a:sym typeface="Arial"/>
              </a:rPr>
              <a:t> method. This can be useful to stop an event from bubbling up or capturing down the DOM tree.</a:t>
            </a:r>
            <a:endParaRPr sz="1400">
              <a:solidFill>
                <a:srgbClr val="000000"/>
              </a:solidFill>
              <a:highlight>
                <a:schemeClr val="lt1"/>
              </a:highlight>
              <a:latin typeface="Arial"/>
              <a:ea typeface="Arial"/>
              <a:cs typeface="Arial"/>
              <a:sym typeface="Arial"/>
            </a:endParaRPr>
          </a:p>
          <a:p>
            <a:pPr indent="-317500" lvl="0" marL="457200" rtl="0" algn="just">
              <a:lnSpc>
                <a:spcPct val="171429"/>
              </a:lnSpc>
              <a:spcBef>
                <a:spcPts val="0"/>
              </a:spcBef>
              <a:spcAft>
                <a:spcPts val="0"/>
              </a:spcAft>
              <a:buClr>
                <a:srgbClr val="000000"/>
              </a:buClr>
              <a:buSzPts val="1400"/>
              <a:buFont typeface="Arial"/>
              <a:buChar char="●"/>
            </a:pPr>
            <a:r>
              <a:rPr lang="en" sz="1500">
                <a:solidFill>
                  <a:srgbClr val="374151"/>
                </a:solidFill>
                <a:highlight>
                  <a:schemeClr val="lt1"/>
                </a:highlight>
                <a:latin typeface="Roboto"/>
                <a:ea typeface="Roboto"/>
                <a:cs typeface="Roboto"/>
                <a:sym typeface="Roboto"/>
              </a:rPr>
              <a:t>Example: Stopping the propagation of a button click event:</a:t>
            </a:r>
            <a:endParaRPr sz="15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399" name="Google Shape;2399;p332"/>
          <p:cNvPicPr preferRelativeResize="0"/>
          <p:nvPr/>
        </p:nvPicPr>
        <p:blipFill rotWithShape="1">
          <a:blip r:embed="rId3">
            <a:alphaModFix/>
          </a:blip>
          <a:srcRect b="0" l="0" r="0" t="0"/>
          <a:stretch/>
        </p:blipFill>
        <p:spPr>
          <a:xfrm>
            <a:off x="2348688" y="2707663"/>
            <a:ext cx="4581525" cy="1285875"/>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33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05" name="Google Shape;2405;p33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Event Object:</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When an event occurs, an event object is created and passed to the event handler function. This object contains information about the event, such as its type, target element, and additional data.</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access properties of the event object to get details about the event that occurred.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Example: Accessing event properties: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406" name="Google Shape;2406;p333"/>
          <p:cNvPicPr preferRelativeResize="0"/>
          <p:nvPr/>
        </p:nvPicPr>
        <p:blipFill rotWithShape="1">
          <a:blip r:embed="rId3">
            <a:alphaModFix/>
          </a:blip>
          <a:srcRect b="0" l="0" r="0" t="0"/>
          <a:stretch/>
        </p:blipFill>
        <p:spPr>
          <a:xfrm>
            <a:off x="1301950" y="3207475"/>
            <a:ext cx="6543675" cy="990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16" name="Google Shape;316;p2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33333"/>
              </a:lnSpc>
              <a:spcBef>
                <a:spcPts val="1800"/>
              </a:spcBef>
              <a:spcAft>
                <a:spcPts val="0"/>
              </a:spcAft>
              <a:buSzPts val="1300"/>
              <a:buNone/>
            </a:pPr>
            <a:r>
              <a:rPr b="1" lang="en" sz="1700">
                <a:solidFill>
                  <a:srgbClr val="000000"/>
                </a:solidFill>
                <a:highlight>
                  <a:schemeClr val="lt1"/>
                </a:highlight>
                <a:latin typeface="Roboto"/>
                <a:ea typeface="Roboto"/>
                <a:cs typeface="Roboto"/>
                <a:sym typeface="Roboto"/>
              </a:rPr>
              <a:t>Variable and Function Names:</a:t>
            </a:r>
            <a:endParaRPr b="1" sz="17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Descriptive Names:</a:t>
            </a:r>
            <a:r>
              <a:rPr lang="en" sz="1400">
                <a:solidFill>
                  <a:srgbClr val="374151"/>
                </a:solidFill>
                <a:highlight>
                  <a:schemeClr val="lt1"/>
                </a:highlight>
                <a:latin typeface="Roboto"/>
                <a:ea typeface="Roboto"/>
                <a:cs typeface="Roboto"/>
                <a:sym typeface="Roboto"/>
              </a:rPr>
              <a:t> Use meaningful and descriptive names for variables and functions that reflect their purpose. This makes your code self-documenting.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Camel Case:</a:t>
            </a:r>
            <a:r>
              <a:rPr lang="en" sz="1400">
                <a:solidFill>
                  <a:srgbClr val="374151"/>
                </a:solidFill>
                <a:highlight>
                  <a:schemeClr val="lt1"/>
                </a:highlight>
                <a:latin typeface="Roboto"/>
                <a:ea typeface="Roboto"/>
                <a:cs typeface="Roboto"/>
                <a:sym typeface="Roboto"/>
              </a:rPr>
              <a:t> Use camelCase for variable and function names. Start with a lowercase letter, and capitalize the first letter of subsequent words.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000000"/>
                </a:solidFill>
                <a:highlight>
                  <a:schemeClr val="lt1"/>
                </a:highlight>
                <a:latin typeface="Roboto"/>
                <a:ea typeface="Roboto"/>
                <a:cs typeface="Roboto"/>
                <a:sym typeface="Roboto"/>
              </a:rPr>
              <a:t>Constants:</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Use uppercase letters and underscores for constants.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000000"/>
                </a:solidFill>
                <a:highlight>
                  <a:schemeClr val="lt1"/>
                </a:highlight>
                <a:latin typeface="Roboto"/>
                <a:ea typeface="Roboto"/>
                <a:cs typeface="Roboto"/>
                <a:sym typeface="Roboto"/>
              </a:rPr>
              <a:t>Abbreviations:</a:t>
            </a:r>
            <a:r>
              <a:rPr lang="en" sz="1400">
                <a:solidFill>
                  <a:srgbClr val="374151"/>
                </a:solidFill>
                <a:highlight>
                  <a:schemeClr val="lt1"/>
                </a:highlight>
                <a:latin typeface="Roboto"/>
                <a:ea typeface="Roboto"/>
                <a:cs typeface="Roboto"/>
                <a:sym typeface="Roboto"/>
              </a:rPr>
              <a:t> Avoid cryptic abbreviations. Choose clarity over brevity.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000000"/>
                </a:solidFill>
                <a:highlight>
                  <a:schemeClr val="lt1"/>
                </a:highlight>
                <a:latin typeface="Roboto"/>
                <a:ea typeface="Roboto"/>
                <a:cs typeface="Roboto"/>
                <a:sym typeface="Roboto"/>
              </a:rPr>
              <a:t>Plural/Singular Naming:</a:t>
            </a:r>
            <a:r>
              <a:rPr lang="en" sz="1400">
                <a:solidFill>
                  <a:srgbClr val="374151"/>
                </a:solidFill>
                <a:highlight>
                  <a:schemeClr val="lt1"/>
                </a:highlight>
                <a:latin typeface="Roboto"/>
                <a:ea typeface="Roboto"/>
                <a:cs typeface="Roboto"/>
                <a:sym typeface="Roboto"/>
              </a:rPr>
              <a:t> Use plural names for arrays or collections, and singular names for individual items.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a:highlight>
                <a:schemeClr val="lt1"/>
              </a:highlight>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33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12" name="Google Shape;2412;p33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Common Event Patterns: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Event delegation: Handling events on a parent element and using event delegation to determine which child element triggered the event. This is useful for efficiently handling events on dynamically created elements.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Throttling and debouncing: Techniques to control the rate at which certain events, such as scroll or resize events, trigger their handlers to improve performance.</a:t>
            </a:r>
            <a:endParaRPr sz="1400">
              <a:solidFill>
                <a:srgbClr val="374151"/>
              </a:solidFill>
              <a:highlight>
                <a:schemeClr val="lt1"/>
              </a:highlight>
              <a:latin typeface="Roboto"/>
              <a:ea typeface="Roboto"/>
              <a:cs typeface="Roboto"/>
              <a:sym typeface="Roboto"/>
            </a:endParaRPr>
          </a:p>
          <a:p>
            <a:pPr indent="-304800" lvl="1" marL="9144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Event listeners for once: Using the </a:t>
            </a:r>
            <a:r>
              <a:rPr lang="en" sz="1250">
                <a:solidFill>
                  <a:srgbClr val="374151"/>
                </a:solidFill>
                <a:highlight>
                  <a:schemeClr val="lt1"/>
                </a:highlight>
                <a:latin typeface="Courier New"/>
                <a:ea typeface="Courier New"/>
                <a:cs typeface="Courier New"/>
                <a:sym typeface="Courier New"/>
              </a:rPr>
              <a:t>{ once: true }</a:t>
            </a:r>
            <a:r>
              <a:rPr lang="en" sz="1400">
                <a:solidFill>
                  <a:srgbClr val="374151"/>
                </a:solidFill>
                <a:highlight>
                  <a:schemeClr val="lt1"/>
                </a:highlight>
                <a:latin typeface="Roboto"/>
                <a:ea typeface="Roboto"/>
                <a:cs typeface="Roboto"/>
                <a:sym typeface="Roboto"/>
              </a:rPr>
              <a:t> option to automatically remove an event listener after it has been executed once.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Best Practices: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event listeners to separate JavaScript behavior from HTML structure.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 mindful of event performance, especially for events that may fire frequently (e.g., mousemove or scroll events).</a:t>
            </a:r>
            <a:endParaRPr sz="1300">
              <a:highlight>
                <a:schemeClr val="lt1"/>
              </a:highlight>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33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4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18" name="Google Shape;2418;p33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600">
                <a:solidFill>
                  <a:srgbClr val="374151"/>
                </a:solidFill>
                <a:highlight>
                  <a:schemeClr val="lt1"/>
                </a:highlight>
                <a:latin typeface="Roboto"/>
                <a:ea typeface="Roboto"/>
                <a:cs typeface="Roboto"/>
                <a:sym typeface="Roboto"/>
              </a:rPr>
              <a:t>LocalStorage and SessionStorage in JavaScript</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LocalStorage and SessionStorage are two client-side storage options in web browsers that allow you to store data on the user's device. They are often used to persist data across page reloads or even across browser sessions.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Introduction to Client-Side Storage:</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Client-side storage refers to the ability to store data on the user's device, such as a computer or mobile device, using web browsers.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This data is stored locally and can be accessed by web applications even after the user navigates to other pages or closes the browser.</a:t>
            </a:r>
            <a:endParaRPr sz="1500">
              <a:highlight>
                <a:schemeClr val="lt1"/>
              </a:highlight>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33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24" name="Google Shape;2424;p33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228600" lvl="0" marL="457200" rtl="0" algn="just">
              <a:lnSpc>
                <a:spcPct val="11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LocalStorage:</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LocalStorage is a client-side storage solution that allows you to store key-value pairs in the user's browser.</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Data stored in LocalStorage persists even after the browser is closed and reopened.</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has a maximum storage capacity of around 5-10 MB, depending on the browser.</a:t>
            </a:r>
            <a:endParaRPr sz="1400">
              <a:solidFill>
                <a:srgbClr val="374151"/>
              </a:solidFill>
              <a:highlight>
                <a:schemeClr val="lt1"/>
              </a:highlight>
              <a:latin typeface="Roboto"/>
              <a:ea typeface="Roboto"/>
              <a:cs typeface="Roboto"/>
              <a:sym typeface="Roboto"/>
            </a:endParaRPr>
          </a:p>
          <a:p>
            <a:pPr indent="-228600" lvl="0" marL="457200" rtl="0" algn="just">
              <a:lnSpc>
                <a:spcPct val="11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SessionStorage:</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SessionStorage is another client-side storage option that also stores data as key-value pairs.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However, SessionStorage is limited to the duration of a single page session. When the user closes the tab or browser, the data is cleared.</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can be used for temporary data storage during a user's interaction with a web page.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33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30" name="Google Shape;2430;p33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Using LocalStorage and SessionStorage:</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set an item in LocalStorage: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get an item from LocalStorage: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 remove an item from LocalStorage: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pic>
        <p:nvPicPr>
          <p:cNvPr id="2431" name="Google Shape;2431;p337"/>
          <p:cNvPicPr preferRelativeResize="0"/>
          <p:nvPr/>
        </p:nvPicPr>
        <p:blipFill rotWithShape="1">
          <a:blip r:embed="rId3">
            <a:alphaModFix/>
          </a:blip>
          <a:srcRect b="0" l="0" r="0" t="0"/>
          <a:stretch/>
        </p:blipFill>
        <p:spPr>
          <a:xfrm>
            <a:off x="973750" y="1934175"/>
            <a:ext cx="5029200" cy="342900"/>
          </a:xfrm>
          <a:prstGeom prst="rect">
            <a:avLst/>
          </a:prstGeom>
          <a:noFill/>
          <a:ln>
            <a:noFill/>
          </a:ln>
        </p:spPr>
      </p:pic>
      <p:pic>
        <p:nvPicPr>
          <p:cNvPr id="2432" name="Google Shape;2432;p337"/>
          <p:cNvPicPr preferRelativeResize="0"/>
          <p:nvPr/>
        </p:nvPicPr>
        <p:blipFill rotWithShape="1">
          <a:blip r:embed="rId4">
            <a:alphaModFix/>
          </a:blip>
          <a:srcRect b="0" l="0" r="0" t="0"/>
          <a:stretch/>
        </p:blipFill>
        <p:spPr>
          <a:xfrm>
            <a:off x="973750" y="2755525"/>
            <a:ext cx="5543550" cy="285750"/>
          </a:xfrm>
          <a:prstGeom prst="rect">
            <a:avLst/>
          </a:prstGeom>
          <a:noFill/>
          <a:ln>
            <a:noFill/>
          </a:ln>
        </p:spPr>
      </p:pic>
      <p:pic>
        <p:nvPicPr>
          <p:cNvPr id="2433" name="Google Shape;2433;p337"/>
          <p:cNvPicPr preferRelativeResize="0"/>
          <p:nvPr/>
        </p:nvPicPr>
        <p:blipFill rotWithShape="1">
          <a:blip r:embed="rId5">
            <a:alphaModFix/>
          </a:blip>
          <a:srcRect b="0" l="0" r="0" t="0"/>
          <a:stretch/>
        </p:blipFill>
        <p:spPr>
          <a:xfrm>
            <a:off x="973750" y="3519725"/>
            <a:ext cx="4667250" cy="352425"/>
          </a:xfrm>
          <a:prstGeom prst="rect">
            <a:avLst/>
          </a:prstGeom>
          <a:noFill/>
          <a:ln>
            <a:noFill/>
          </a:ln>
        </p:spPr>
      </p:pic>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33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39" name="Google Shape;2439;p33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Data Storage Use Cases:</a:t>
            </a:r>
            <a:endParaRPr b="1"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LocalStorage and SessionStorage are commonly used for:</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Storing user preferences and settings.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Caching data to improve performance.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Implementing features like shopping carts in e-commerce websites.</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Keeping track of user authentication status.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33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45" name="Google Shape;2445;p33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300"/>
              <a:buNone/>
            </a:pPr>
            <a:r>
              <a:rPr b="1" lang="en" sz="1500">
                <a:solidFill>
                  <a:srgbClr val="000000"/>
                </a:solidFill>
                <a:highlight>
                  <a:schemeClr val="lt1"/>
                </a:highlight>
                <a:latin typeface="Roboto"/>
                <a:ea typeface="Roboto"/>
                <a:cs typeface="Roboto"/>
                <a:sym typeface="Roboto"/>
              </a:rPr>
              <a:t>Cookies and Their Limitations</a:t>
            </a:r>
            <a:endParaRPr b="1" sz="1500">
              <a:solidFill>
                <a:srgbClr val="000000"/>
              </a:solidFill>
              <a:highlight>
                <a:schemeClr val="lt1"/>
              </a:highlight>
              <a:latin typeface="Roboto"/>
              <a:ea typeface="Roboto"/>
              <a:cs typeface="Roboto"/>
              <a:sym typeface="Roboto"/>
            </a:endParaRPr>
          </a:p>
          <a:p>
            <a:pPr indent="-228600" lvl="0" marL="457200" rtl="0" algn="just">
              <a:lnSpc>
                <a:spcPct val="105000"/>
              </a:lnSpc>
              <a:spcBef>
                <a:spcPts val="150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Introduction to Cookies: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Cookies are small pieces of data stored on a user's device by web browsers.</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They are often used to store information about the user, such as login credentials, preferences, and shopping cart items.</a:t>
            </a:r>
            <a:endParaRPr sz="1400">
              <a:solidFill>
                <a:srgbClr val="374151"/>
              </a:solidFill>
              <a:highlight>
                <a:schemeClr val="lt1"/>
              </a:highlight>
              <a:latin typeface="Roboto"/>
              <a:ea typeface="Roboto"/>
              <a:cs typeface="Roboto"/>
              <a:sym typeface="Roboto"/>
            </a:endParaRPr>
          </a:p>
          <a:p>
            <a:pPr indent="-228600" lvl="0" marL="457200" rtl="0" algn="just">
              <a:lnSpc>
                <a:spcPct val="10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Common Use Cases: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Cookies are commonly used for:</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User authentication and session management.</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Remembering user preferences and settings.</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Tracking user behavior for analytics and advertising.</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Implementing shopping carts and e-commerce features.</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34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51" name="Google Shape;2451;p34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Cookie Properties: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Cookies have several properties, including a name, value, domain, path, expiration date, and secure flag.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name-value pair contains the actual data to be stored.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domain and path properties determine which pages on a website can access the cookie.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expiration date controls how long the cookie remains valid.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secure flag restricts the cookie to secure (HTTPS) connections.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34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p:txBody>
      </p:sp>
      <p:sp>
        <p:nvSpPr>
          <p:cNvPr id="2457" name="Google Shape;2457;p34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Cookie Limitations: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Size Limitation: Cookies are limited in size, typically around 4 KB per cookie. Storing large amounts of data in cookies is impractical.</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Security Concerns: Cookies are susceptible to security risks, such as cross-site scripting (XSS) attacks and cross-site request forgery (CSRF) attacks. Developers need to implement security measures to protect cookies.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Limited Storage: Browsers limit the number of cookies a website can set (usually a few dozen per domain) and the overall storage space for cookies.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User Privacy: Cookies can be used to track user behavior, raising privacy concerns. Regulations like GDPR require websites to obtain user consent for certain types of cookie usage.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Statelessness: Cookies are stateful, which means they store data on the user's device. However, this also means they can't maintain complex application states.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34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63" name="Google Shape;2463;p34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Alternatives to Cookies:</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Local Storage and Session Storage: These provide larger storage capacities and are suitable for client-side data storage, although they lack some features of cookies.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Web Storage API: A modern alternative to cookies for storing data on the client side. It includes Local Storage and Session Storage but with a more user-friendly API.</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HTTP Session Management: For user sessions, server-side session management can be a more secure and flexible option compared to cookies.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34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69" name="Google Shape;2469;p34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Manipulating the Browser's History</a:t>
            </a:r>
            <a:endParaRPr b="1" sz="15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In web development, you often need to interact with the browser's history to control navigation, implement back and forward functionality, and manage URL changes without full page reloads. This involves using the History API.</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Introduction to the History API:</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History API is a set of methods and properties that allow JavaScript to interact with the browser's session history.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It provides a programmatic way to manipulate the browser's history, including adding, modifying, and navigating through history entries.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r>
              <a:rPr lang="en" sz="2277">
                <a:solidFill>
                  <a:srgbClr val="000000"/>
                </a:solidFill>
                <a:highlight>
                  <a:schemeClr val="lt1"/>
                </a:highlight>
                <a:latin typeface="Roboto"/>
                <a:ea typeface="Roboto"/>
                <a:cs typeface="Roboto"/>
                <a:sym typeface="Roboto"/>
              </a:rPr>
              <a:t>Exercise)</a:t>
            </a:r>
            <a:endParaRPr sz="3377"/>
          </a:p>
          <a:p>
            <a:pPr indent="0" lvl="0" marL="0" rtl="0" algn="l">
              <a:lnSpc>
                <a:spcPct val="100000"/>
              </a:lnSpc>
              <a:spcBef>
                <a:spcPts val="0"/>
              </a:spcBef>
              <a:spcAft>
                <a:spcPts val="0"/>
              </a:spcAft>
              <a:buSzPct val="111111"/>
              <a:buNone/>
            </a:pPr>
            <a:r>
              <a:t/>
            </a:r>
            <a:endParaRPr/>
          </a:p>
        </p:txBody>
      </p:sp>
      <p:sp>
        <p:nvSpPr>
          <p:cNvPr id="322" name="Google Shape;322;p2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500">
                <a:solidFill>
                  <a:srgbClr val="000000"/>
                </a:solidFill>
                <a:highlight>
                  <a:schemeClr val="lt1"/>
                </a:highlight>
                <a:latin typeface="Roboto"/>
                <a:ea typeface="Roboto"/>
                <a:cs typeface="Roboto"/>
                <a:sym typeface="Roboto"/>
              </a:rPr>
              <a:t>Exercise 1 - </a:t>
            </a:r>
            <a:r>
              <a:rPr b="1" lang="en" sz="1500">
                <a:solidFill>
                  <a:srgbClr val="000000"/>
                </a:solidFill>
                <a:highlight>
                  <a:schemeClr val="lt1"/>
                </a:highlight>
                <a:latin typeface="Roboto"/>
                <a:ea typeface="Roboto"/>
                <a:cs typeface="Roboto"/>
                <a:sym typeface="Roboto"/>
              </a:rPr>
              <a:t>Personal Information</a:t>
            </a:r>
            <a:endParaRPr b="1" sz="1500">
              <a:solidFill>
                <a:srgbClr val="000000"/>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Imagine you are creating a program to store and display personal information about yourself. Use variables and different data types to store various pieces of information. Then, print out a message that includes these details.</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Create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variables to store the following information about yourself:</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Your full name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Your age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Your hometown</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Your favorite color</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Whether you are a student (true/false)</a:t>
            </a:r>
            <a:endParaRPr sz="1400">
              <a:solidFill>
                <a:srgbClr val="343541"/>
              </a:solidFill>
              <a:highlight>
                <a:schemeClr val="lt1"/>
              </a:highlight>
              <a:latin typeface="Roboto"/>
              <a:ea typeface="Roboto"/>
              <a:cs typeface="Roboto"/>
              <a:sym typeface="Roboto"/>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34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75" name="Google Shape;2475;p34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SzPts val="1300"/>
              <a:buNone/>
            </a:pPr>
            <a:r>
              <a:rPr b="1" lang="en" sz="1500">
                <a:highlight>
                  <a:schemeClr val="lt1"/>
                </a:highlight>
              </a:rPr>
              <a:t>C</a:t>
            </a:r>
            <a:r>
              <a:rPr b="1" lang="en" sz="1400">
                <a:solidFill>
                  <a:srgbClr val="374151"/>
                </a:solidFill>
                <a:highlight>
                  <a:schemeClr val="lt1"/>
                </a:highlight>
                <a:latin typeface="Roboto"/>
                <a:ea typeface="Roboto"/>
                <a:cs typeface="Roboto"/>
                <a:sym typeface="Roboto"/>
              </a:rPr>
              <a:t>ommon Use Cases: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 History API is commonly used for:</a:t>
            </a:r>
            <a:endParaRPr sz="1400">
              <a:solidFill>
                <a:srgbClr val="374151"/>
              </a:solidFill>
              <a:highlight>
                <a:schemeClr val="lt1"/>
              </a:highlight>
              <a:latin typeface="Roboto"/>
              <a:ea typeface="Roboto"/>
              <a:cs typeface="Roboto"/>
              <a:sym typeface="Roboto"/>
            </a:endParaRPr>
          </a:p>
          <a:p>
            <a:pPr indent="-317500" lvl="2" marL="13716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Implementing single-page applications (SPAs) that update content dynamically without full page reloads.</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Creating smooth transitions and animations between pages.</a:t>
            </a:r>
            <a:endParaRPr sz="1400">
              <a:solidFill>
                <a:srgbClr val="374151"/>
              </a:solidFill>
              <a:highlight>
                <a:schemeClr val="lt1"/>
              </a:highlight>
              <a:latin typeface="Roboto"/>
              <a:ea typeface="Roboto"/>
              <a:cs typeface="Roboto"/>
              <a:sym typeface="Roboto"/>
            </a:endParaRPr>
          </a:p>
          <a:p>
            <a:pPr indent="-317500" lvl="2" marL="13716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Building custom navigation controls, such as forward and backward buttons.</a:t>
            </a:r>
            <a:endParaRPr sz="1400">
              <a:solidFill>
                <a:srgbClr val="374151"/>
              </a:solidFill>
              <a:highlight>
                <a:schemeClr val="lt1"/>
              </a:highlight>
              <a:latin typeface="Roboto"/>
              <a:ea typeface="Roboto"/>
              <a:cs typeface="Roboto"/>
              <a:sym typeface="Roboto"/>
            </a:endParaRPr>
          </a:p>
          <a:p>
            <a:pPr indent="-228600" lvl="0" marL="457200" rtl="0" algn="just">
              <a:lnSpc>
                <a:spcPct val="105000"/>
              </a:lnSpc>
              <a:spcBef>
                <a:spcPts val="0"/>
              </a:spcBef>
              <a:spcAft>
                <a:spcPts val="0"/>
              </a:spcAft>
              <a:buClr>
                <a:srgbClr val="374151"/>
              </a:buClr>
              <a:buSzPts val="1400"/>
              <a:buFont typeface="Roboto"/>
              <a:buNone/>
            </a:pPr>
            <a:r>
              <a:rPr b="1" lang="en" sz="1400">
                <a:solidFill>
                  <a:srgbClr val="374151"/>
                </a:solidFill>
                <a:highlight>
                  <a:schemeClr val="lt1"/>
                </a:highlight>
                <a:latin typeface="Roboto"/>
                <a:ea typeface="Roboto"/>
                <a:cs typeface="Roboto"/>
                <a:sym typeface="Roboto"/>
              </a:rPr>
              <a:t>Core History API Methods:</a:t>
            </a:r>
            <a:endParaRPr b="1" sz="1400">
              <a:solidFill>
                <a:srgbClr val="374151"/>
              </a:solidFill>
              <a:highlight>
                <a:schemeClr val="lt1"/>
              </a:highlight>
              <a:latin typeface="Roboto"/>
              <a:ea typeface="Roboto"/>
              <a:cs typeface="Roboto"/>
              <a:sym typeface="Roboto"/>
            </a:endParaRPr>
          </a:p>
          <a:p>
            <a:pPr indent="-304800" lvl="1" marL="914400" rtl="0" algn="just">
              <a:lnSpc>
                <a:spcPct val="10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history.pushState(state, title, url)</a:t>
            </a:r>
            <a:r>
              <a:rPr lang="en" sz="1400">
                <a:solidFill>
                  <a:srgbClr val="374151"/>
                </a:solidFill>
                <a:highlight>
                  <a:schemeClr val="lt1"/>
                </a:highlight>
                <a:latin typeface="Roboto"/>
                <a:ea typeface="Roboto"/>
                <a:cs typeface="Roboto"/>
                <a:sym typeface="Roboto"/>
              </a:rPr>
              <a:t>: Adds a new entry to the session history and changes the URL without triggering a full page reload.</a:t>
            </a:r>
            <a:endParaRPr sz="1400">
              <a:solidFill>
                <a:srgbClr val="374151"/>
              </a:solidFill>
              <a:highlight>
                <a:schemeClr val="lt1"/>
              </a:highlight>
              <a:latin typeface="Roboto"/>
              <a:ea typeface="Roboto"/>
              <a:cs typeface="Roboto"/>
              <a:sym typeface="Roboto"/>
            </a:endParaRPr>
          </a:p>
          <a:p>
            <a:pPr indent="-304800" lvl="1" marL="914400" rtl="0" algn="just">
              <a:lnSpc>
                <a:spcPct val="10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history.replaceState(state, title, url)</a:t>
            </a:r>
            <a:r>
              <a:rPr lang="en" sz="1400">
                <a:solidFill>
                  <a:srgbClr val="374151"/>
                </a:solidFill>
                <a:highlight>
                  <a:schemeClr val="lt1"/>
                </a:highlight>
                <a:latin typeface="Roboto"/>
                <a:ea typeface="Roboto"/>
                <a:cs typeface="Roboto"/>
                <a:sym typeface="Roboto"/>
              </a:rPr>
              <a:t>: Modifies the current history entry without creating a new one.</a:t>
            </a:r>
            <a:endParaRPr sz="1400">
              <a:solidFill>
                <a:srgbClr val="374151"/>
              </a:solidFill>
              <a:highlight>
                <a:schemeClr val="lt1"/>
              </a:highlight>
              <a:latin typeface="Roboto"/>
              <a:ea typeface="Roboto"/>
              <a:cs typeface="Roboto"/>
              <a:sym typeface="Roboto"/>
            </a:endParaRPr>
          </a:p>
          <a:p>
            <a:pPr indent="-304800" lvl="1" marL="914400" rtl="0" algn="just">
              <a:lnSpc>
                <a:spcPct val="10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history.back()</a:t>
            </a:r>
            <a:r>
              <a:rPr lang="en" sz="1400">
                <a:solidFill>
                  <a:srgbClr val="374151"/>
                </a:solidFill>
                <a:highlight>
                  <a:schemeClr val="lt1"/>
                </a:highlight>
                <a:latin typeface="Roboto"/>
                <a:ea typeface="Roboto"/>
                <a:cs typeface="Roboto"/>
                <a:sym typeface="Roboto"/>
              </a:rPr>
              <a:t>: Navigates to the previous page in the session history.</a:t>
            </a:r>
            <a:endParaRPr sz="1400">
              <a:solidFill>
                <a:srgbClr val="374151"/>
              </a:solidFill>
              <a:highlight>
                <a:schemeClr val="lt1"/>
              </a:highlight>
              <a:latin typeface="Roboto"/>
              <a:ea typeface="Roboto"/>
              <a:cs typeface="Roboto"/>
              <a:sym typeface="Roboto"/>
            </a:endParaRPr>
          </a:p>
          <a:p>
            <a:pPr indent="-304800" lvl="1" marL="914400" rtl="0" algn="just">
              <a:lnSpc>
                <a:spcPct val="105000"/>
              </a:lnSpc>
              <a:spcBef>
                <a:spcPts val="0"/>
              </a:spcBef>
              <a:spcAft>
                <a:spcPts val="0"/>
              </a:spcAft>
              <a:buClr>
                <a:srgbClr val="374151"/>
              </a:buClr>
              <a:buSzPts val="1200"/>
              <a:buFont typeface="Roboto"/>
              <a:buChar char="●"/>
            </a:pPr>
            <a:r>
              <a:rPr lang="en" sz="1250">
                <a:solidFill>
                  <a:srgbClr val="374151"/>
                </a:solidFill>
                <a:highlight>
                  <a:schemeClr val="lt1"/>
                </a:highlight>
                <a:latin typeface="Courier New"/>
                <a:ea typeface="Courier New"/>
                <a:cs typeface="Courier New"/>
                <a:sym typeface="Courier New"/>
              </a:rPr>
              <a:t>history.forward()</a:t>
            </a:r>
            <a:r>
              <a:rPr lang="en" sz="1400">
                <a:solidFill>
                  <a:srgbClr val="374151"/>
                </a:solidFill>
                <a:highlight>
                  <a:schemeClr val="lt1"/>
                </a:highlight>
                <a:latin typeface="Roboto"/>
                <a:ea typeface="Roboto"/>
                <a:cs typeface="Roboto"/>
                <a:sym typeface="Roboto"/>
              </a:rPr>
              <a:t>: Navigates to the next page in the session history.</a:t>
            </a:r>
            <a:endParaRPr sz="1300">
              <a:highlight>
                <a:schemeClr val="lt1"/>
              </a:highlight>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34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81" name="Google Shape;2481;p34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Working with </a:t>
            </a:r>
            <a:r>
              <a:rPr b="1" lang="en" sz="1250">
                <a:solidFill>
                  <a:srgbClr val="374151"/>
                </a:solidFill>
                <a:highlight>
                  <a:schemeClr val="lt1"/>
                </a:highlight>
                <a:latin typeface="Courier New"/>
                <a:ea typeface="Courier New"/>
                <a:cs typeface="Courier New"/>
                <a:sym typeface="Courier New"/>
              </a:rPr>
              <a:t>pushState</a:t>
            </a:r>
            <a:r>
              <a:rPr b="1" lang="en" sz="1400">
                <a:solidFill>
                  <a:srgbClr val="374151"/>
                </a:solidFill>
                <a:highlight>
                  <a:schemeClr val="lt1"/>
                </a:highlight>
                <a:latin typeface="Roboto"/>
                <a:ea typeface="Roboto"/>
                <a:cs typeface="Roboto"/>
                <a:sym typeface="Roboto"/>
              </a:rPr>
              <a:t> and </a:t>
            </a:r>
            <a:r>
              <a:rPr b="1" lang="en" sz="1250">
                <a:solidFill>
                  <a:srgbClr val="374151"/>
                </a:solidFill>
                <a:highlight>
                  <a:schemeClr val="lt1"/>
                </a:highlight>
                <a:latin typeface="Courier New"/>
                <a:ea typeface="Courier New"/>
                <a:cs typeface="Courier New"/>
                <a:sym typeface="Courier New"/>
              </a:rPr>
              <a:t>replaceState</a:t>
            </a:r>
            <a:r>
              <a:rPr b="1" lang="en" sz="1400">
                <a:solidFill>
                  <a:srgbClr val="374151"/>
                </a:solidFill>
                <a:highlight>
                  <a:schemeClr val="lt1"/>
                </a:highlight>
                <a:latin typeface="Roboto"/>
                <a:ea typeface="Roboto"/>
                <a:cs typeface="Roboto"/>
                <a:sym typeface="Roboto"/>
              </a:rPr>
              <a: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pushState</a:t>
            </a:r>
            <a:r>
              <a:rPr lang="en" sz="1400">
                <a:solidFill>
                  <a:srgbClr val="374151"/>
                </a:solidFill>
                <a:highlight>
                  <a:schemeClr val="lt1"/>
                </a:highlight>
                <a:latin typeface="Roboto"/>
                <a:ea typeface="Roboto"/>
                <a:cs typeface="Roboto"/>
                <a:sym typeface="Roboto"/>
              </a:rPr>
              <a:t> to add new history entries when navigating within your web application.</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a:t>
            </a:r>
            <a:r>
              <a:rPr lang="en" sz="1250">
                <a:solidFill>
                  <a:srgbClr val="374151"/>
                </a:solidFill>
                <a:highlight>
                  <a:schemeClr val="lt1"/>
                </a:highlight>
                <a:latin typeface="Courier New"/>
                <a:ea typeface="Courier New"/>
                <a:cs typeface="Courier New"/>
                <a:sym typeface="Courier New"/>
              </a:rPr>
              <a:t>replaceState</a:t>
            </a:r>
            <a:r>
              <a:rPr lang="en" sz="1400">
                <a:solidFill>
                  <a:srgbClr val="374151"/>
                </a:solidFill>
                <a:highlight>
                  <a:schemeClr val="lt1"/>
                </a:highlight>
                <a:latin typeface="Roboto"/>
                <a:ea typeface="Roboto"/>
                <a:cs typeface="Roboto"/>
                <a:sym typeface="Roboto"/>
              </a:rPr>
              <a:t> to modify the current history entry, often used to update the URL without creating a new history entry.</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Example of using </a:t>
            </a:r>
            <a:r>
              <a:rPr lang="en" sz="1250">
                <a:solidFill>
                  <a:srgbClr val="374151"/>
                </a:solidFill>
                <a:highlight>
                  <a:schemeClr val="lt1"/>
                </a:highlight>
                <a:latin typeface="Courier New"/>
                <a:ea typeface="Courier New"/>
                <a:cs typeface="Courier New"/>
                <a:sym typeface="Courier New"/>
              </a:rPr>
              <a:t>pushState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482" name="Google Shape;2482;p345"/>
          <p:cNvPicPr preferRelativeResize="0"/>
          <p:nvPr/>
        </p:nvPicPr>
        <p:blipFill rotWithShape="1">
          <a:blip r:embed="rId3">
            <a:alphaModFix/>
          </a:blip>
          <a:srcRect b="0" l="0" r="0" t="0"/>
          <a:stretch/>
        </p:blipFill>
        <p:spPr>
          <a:xfrm>
            <a:off x="1230525" y="2903625"/>
            <a:ext cx="6686550" cy="400050"/>
          </a:xfrm>
          <a:prstGeom prst="rect">
            <a:avLst/>
          </a:prstGeom>
          <a:noFill/>
          <a:ln>
            <a:noFill/>
          </a:ln>
        </p:spPr>
      </p:pic>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34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88" name="Google Shape;2488;p34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Popstate Event:</a:t>
            </a:r>
            <a:endParaRPr b="1"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popstate</a:t>
            </a:r>
            <a:r>
              <a:rPr lang="en" sz="1400">
                <a:solidFill>
                  <a:srgbClr val="374151"/>
                </a:solidFill>
                <a:highlight>
                  <a:schemeClr val="lt1"/>
                </a:highlight>
                <a:latin typeface="Roboto"/>
                <a:ea typeface="Roboto"/>
                <a:cs typeface="Roboto"/>
                <a:sym typeface="Roboto"/>
              </a:rPr>
              <a:t> event is triggered when the user navigates through the history, either by pressing the back/forward button or using JavaScript to navigate.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You can listen for this event to update your application's UI or perform specific actions when the history changes.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Example of listening for the </a:t>
            </a:r>
            <a:r>
              <a:rPr lang="en" sz="1250">
                <a:solidFill>
                  <a:srgbClr val="374151"/>
                </a:solidFill>
                <a:highlight>
                  <a:schemeClr val="lt1"/>
                </a:highlight>
                <a:latin typeface="Courier New"/>
                <a:ea typeface="Courier New"/>
                <a:cs typeface="Courier New"/>
                <a:sym typeface="Courier New"/>
              </a:rPr>
              <a:t>popstate</a:t>
            </a:r>
            <a:r>
              <a:rPr lang="en" sz="1400">
                <a:solidFill>
                  <a:srgbClr val="374151"/>
                </a:solidFill>
                <a:highlight>
                  <a:schemeClr val="lt1"/>
                </a:highlight>
                <a:latin typeface="Roboto"/>
                <a:ea typeface="Roboto"/>
                <a:cs typeface="Roboto"/>
                <a:sym typeface="Roboto"/>
              </a:rPr>
              <a:t> event: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pic>
        <p:nvPicPr>
          <p:cNvPr id="2489" name="Google Shape;2489;p346"/>
          <p:cNvPicPr preferRelativeResize="0"/>
          <p:nvPr/>
        </p:nvPicPr>
        <p:blipFill rotWithShape="1">
          <a:blip r:embed="rId3">
            <a:alphaModFix/>
          </a:blip>
          <a:srcRect b="0" l="0" r="0" t="0"/>
          <a:stretch/>
        </p:blipFill>
        <p:spPr>
          <a:xfrm>
            <a:off x="1544850" y="3030988"/>
            <a:ext cx="6057900" cy="885825"/>
          </a:xfrm>
          <a:prstGeom prst="rect">
            <a:avLst/>
          </a:prstGeom>
          <a:noFill/>
          <a:ln>
            <a:noFill/>
          </a:ln>
        </p:spPr>
      </p:pic>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34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Storage(Exercise)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p:txBody>
      </p:sp>
      <p:sp>
        <p:nvSpPr>
          <p:cNvPr id="2495" name="Google Shape;2495;p34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Objective</a:t>
            </a:r>
            <a:r>
              <a:rPr lang="en" sz="1400">
                <a:solidFill>
                  <a:srgbClr val="374151"/>
                </a:solidFill>
                <a:highlight>
                  <a:schemeClr val="lt1"/>
                </a:highlight>
                <a:latin typeface="Roboto"/>
                <a:ea typeface="Roboto"/>
                <a:cs typeface="Roboto"/>
                <a:sym typeface="Roboto"/>
              </a:rPr>
              <a:t>: In this exercise, you'll work with client-side storage and Browser APIs to build a simple task list application.</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0"/>
              </a:spcAft>
              <a:buSzPts val="1300"/>
              <a:buNone/>
            </a:pPr>
            <a:r>
              <a:rPr b="1" lang="en" sz="1400">
                <a:solidFill>
                  <a:srgbClr val="374151"/>
                </a:solidFill>
                <a:highlight>
                  <a:schemeClr val="lt1"/>
                </a:highlight>
                <a:latin typeface="Roboto"/>
                <a:ea typeface="Roboto"/>
                <a:cs typeface="Roboto"/>
                <a:sym typeface="Roboto"/>
              </a:rPr>
              <a:t>Instructions</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l">
              <a:lnSpc>
                <a:spcPct val="10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Task List Application:</a:t>
            </a:r>
            <a:endParaRPr sz="1400">
              <a:solidFill>
                <a:srgbClr val="374151"/>
              </a:solidFill>
              <a:highlight>
                <a:schemeClr val="lt1"/>
              </a:highlight>
              <a:latin typeface="Roboto"/>
              <a:ea typeface="Roboto"/>
              <a:cs typeface="Roboto"/>
              <a:sym typeface="Roboto"/>
            </a:endParaRPr>
          </a:p>
          <a:p>
            <a:pPr indent="-317500" lvl="1" marL="914400" rtl="0" algn="l">
              <a:lnSpc>
                <a:spcPct val="10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Create a simple web page with an input field to add tasks and a button to submit them.</a:t>
            </a:r>
            <a:endParaRPr sz="1400">
              <a:solidFill>
                <a:srgbClr val="374151"/>
              </a:solidFill>
              <a:highlight>
                <a:schemeClr val="lt1"/>
              </a:highlight>
              <a:latin typeface="Roboto"/>
              <a:ea typeface="Roboto"/>
              <a:cs typeface="Roboto"/>
              <a:sym typeface="Roboto"/>
            </a:endParaRPr>
          </a:p>
          <a:p>
            <a:pPr indent="-317500" lvl="1" marL="914400" rtl="0" algn="l">
              <a:lnSpc>
                <a:spcPct val="10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Display a list of tasks on the page.</a:t>
            </a:r>
            <a:endParaRPr sz="1400">
              <a:solidFill>
                <a:srgbClr val="374151"/>
              </a:solidFill>
              <a:highlight>
                <a:schemeClr val="lt1"/>
              </a:highlight>
              <a:latin typeface="Roboto"/>
              <a:ea typeface="Roboto"/>
              <a:cs typeface="Roboto"/>
              <a:sym typeface="Roboto"/>
            </a:endParaRPr>
          </a:p>
          <a:p>
            <a:pPr indent="-317500" lvl="0" marL="457200" rtl="0" algn="l">
              <a:lnSpc>
                <a:spcPct val="10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LocalStorage:</a:t>
            </a:r>
            <a:endParaRPr sz="1400">
              <a:solidFill>
                <a:srgbClr val="374151"/>
              </a:solidFill>
              <a:highlight>
                <a:schemeClr val="lt1"/>
              </a:highlight>
              <a:latin typeface="Roboto"/>
              <a:ea typeface="Roboto"/>
              <a:cs typeface="Roboto"/>
              <a:sym typeface="Roboto"/>
            </a:endParaRPr>
          </a:p>
          <a:p>
            <a:pPr indent="-304800" lvl="1" marL="914400" rtl="0" algn="l">
              <a:lnSpc>
                <a:spcPct val="10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Use the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 API to store tasks locally in the user's browser.</a:t>
            </a:r>
            <a:endParaRPr sz="1400">
              <a:solidFill>
                <a:srgbClr val="374151"/>
              </a:solidFill>
              <a:highlight>
                <a:schemeClr val="lt1"/>
              </a:highlight>
              <a:latin typeface="Roboto"/>
              <a:ea typeface="Roboto"/>
              <a:cs typeface="Roboto"/>
              <a:sym typeface="Roboto"/>
            </a:endParaRPr>
          </a:p>
          <a:p>
            <a:pPr indent="-304800" lvl="1" marL="914400" rtl="0" algn="l">
              <a:lnSpc>
                <a:spcPct val="10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When a task is added, save it to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1" marL="914400" rtl="0" algn="l">
              <a:lnSpc>
                <a:spcPct val="105000"/>
              </a:lnSpc>
              <a:spcBef>
                <a:spcPts val="0"/>
              </a:spcBef>
              <a:spcAft>
                <a:spcPts val="0"/>
              </a:spcAft>
              <a:buClr>
                <a:srgbClr val="374151"/>
              </a:buClr>
              <a:buSzPts val="1200"/>
              <a:buFont typeface="Roboto"/>
              <a:buAutoNum type="alphaLcPeriod"/>
            </a:pPr>
            <a:r>
              <a:rPr lang="en" sz="1400">
                <a:solidFill>
                  <a:srgbClr val="374151"/>
                </a:solidFill>
                <a:highlight>
                  <a:schemeClr val="lt1"/>
                </a:highlight>
                <a:latin typeface="Roboto"/>
                <a:ea typeface="Roboto"/>
                <a:cs typeface="Roboto"/>
                <a:sym typeface="Roboto"/>
              </a:rPr>
              <a:t>When the page is loaded, retrieve and display tasks from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34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Browser APIs and Client-Side Storage(Exercise)</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37566"/>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01" name="Google Shape;2501;p34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SessionStorage:</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Implement a "Clear All" button that clears all tasks from both the page and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Browser APIs:</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Utilize the </a:t>
            </a:r>
            <a:r>
              <a:rPr lang="en" sz="1250">
                <a:solidFill>
                  <a:srgbClr val="374151"/>
                </a:solidFill>
                <a:highlight>
                  <a:schemeClr val="lt1"/>
                </a:highlight>
                <a:latin typeface="Courier New"/>
                <a:ea typeface="Courier New"/>
                <a:cs typeface="Courier New"/>
                <a:sym typeface="Courier New"/>
              </a:rPr>
              <a:t>localStorage</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sessionStorage</a:t>
            </a:r>
            <a:r>
              <a:rPr lang="en" sz="1400">
                <a:solidFill>
                  <a:srgbClr val="374151"/>
                </a:solidFill>
                <a:highlight>
                  <a:schemeClr val="lt1"/>
                </a:highlight>
                <a:latin typeface="Roboto"/>
                <a:ea typeface="Roboto"/>
                <a:cs typeface="Roboto"/>
                <a:sym typeface="Roboto"/>
              </a:rPr>
              <a:t> APIs for storing and retrieving data.</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Implement event listeners for adding and removing tasks.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User Experience: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Provide a user-friendly interface with appropriate feedback when tasks are added or removed.</a:t>
            </a:r>
            <a:endParaRPr sz="1500">
              <a:highlight>
                <a:schemeClr val="lt1"/>
              </a:highlight>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34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07" name="Google Shape;2507;p34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1500"/>
              </a:spcBef>
              <a:spcAft>
                <a:spcPts val="0"/>
              </a:spcAft>
              <a:buClr>
                <a:srgbClr val="374151"/>
              </a:buClr>
              <a:buSzPts val="1500"/>
              <a:buFont typeface="Roboto"/>
              <a:buChar char="●"/>
            </a:pPr>
            <a:r>
              <a:rPr b="1" lang="en" sz="1500">
                <a:solidFill>
                  <a:srgbClr val="374151"/>
                </a:solidFill>
                <a:highlight>
                  <a:schemeClr val="lt1"/>
                </a:highlight>
                <a:latin typeface="Roboto"/>
                <a:ea typeface="Roboto"/>
                <a:cs typeface="Roboto"/>
                <a:sym typeface="Roboto"/>
              </a:rPr>
              <a:t>Introduction to Web Security:</a:t>
            </a:r>
            <a:endParaRPr b="1" sz="15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Web security focuses on safeguarding web applications from various threats, including data breaches, unauthorized access, and malicious attacks.</a:t>
            </a:r>
            <a:endParaRPr sz="1400">
              <a:solidFill>
                <a:srgbClr val="374151"/>
              </a:solidFill>
              <a:highlight>
                <a:schemeClr val="lt1"/>
              </a:highlight>
              <a:latin typeface="Roboto"/>
              <a:ea typeface="Roboto"/>
              <a:cs typeface="Roboto"/>
              <a:sym typeface="Roboto"/>
            </a:endParaRPr>
          </a:p>
          <a:p>
            <a:pPr indent="-323850" lvl="0" marL="457200" rtl="0" algn="just">
              <a:lnSpc>
                <a:spcPct val="115000"/>
              </a:lnSpc>
              <a:spcBef>
                <a:spcPts val="0"/>
              </a:spcBef>
              <a:spcAft>
                <a:spcPts val="0"/>
              </a:spcAft>
              <a:buClr>
                <a:srgbClr val="374151"/>
              </a:buClr>
              <a:buSzPts val="1500"/>
              <a:buFont typeface="Roboto"/>
              <a:buChar char="●"/>
            </a:pPr>
            <a:r>
              <a:rPr b="1" lang="en" sz="1500">
                <a:solidFill>
                  <a:srgbClr val="374151"/>
                </a:solidFill>
                <a:highlight>
                  <a:schemeClr val="lt1"/>
                </a:highlight>
                <a:latin typeface="Roboto"/>
                <a:ea typeface="Roboto"/>
                <a:cs typeface="Roboto"/>
                <a:sym typeface="Roboto"/>
              </a:rPr>
              <a:t>Common Security Threats:</a:t>
            </a:r>
            <a:endParaRPr b="1" sz="15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Cross-Site Scripting (XSS): Attackers inject malicious scripts into web pages, which are then executed by unsuspecting users.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Cross-Site Request Forgery (CSRF): Attackers trick users into executing actions on websites without their consent.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SQL Injection: Attackers insert malicious SQL queries into user inputs to access or manipulate a database.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Insecure Dependencies: Vulnerable third-party libraries can introduce security risks.</a:t>
            </a:r>
            <a:endParaRPr sz="1500">
              <a:highlight>
                <a:schemeClr val="lt1"/>
              </a:highlight>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35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13" name="Google Shape;2513;p35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23850" lvl="0" marL="457200" rtl="0" algn="just">
              <a:lnSpc>
                <a:spcPct val="105000"/>
              </a:lnSpc>
              <a:spcBef>
                <a:spcPts val="1500"/>
              </a:spcBef>
              <a:spcAft>
                <a:spcPts val="0"/>
              </a:spcAft>
              <a:buClr>
                <a:srgbClr val="374151"/>
              </a:buClr>
              <a:buSzPts val="1500"/>
              <a:buFont typeface="Roboto"/>
              <a:buChar char="●"/>
            </a:pPr>
            <a:r>
              <a:rPr b="1" lang="en" sz="1500">
                <a:solidFill>
                  <a:srgbClr val="374151"/>
                </a:solidFill>
                <a:highlight>
                  <a:schemeClr val="lt1"/>
                </a:highlight>
                <a:latin typeface="Roboto"/>
                <a:ea typeface="Roboto"/>
                <a:cs typeface="Roboto"/>
                <a:sym typeface="Roboto"/>
              </a:rPr>
              <a:t>Security Best Practices:</a:t>
            </a:r>
            <a:endParaRPr b="1" sz="15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Input Validation: Validate and sanitize user inputs on the server to prevent SQL injection and XSS attacks.</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Authentication and Authorization: Implement secure authentication mechanisms and access controls to protect user accounts and data.</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Content Security Policy (CSP): Implement CSP headers to mitigate XSS attacks by controlling which scripts can execute on a page.</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Data Encryption: Use encryption (HTTPS) to secure data in transit and encrypt sensitive data at rest.</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Regular Updates: Keep your code, frameworks, and libraries up to date to address security vulnerabilities.</a:t>
            </a:r>
            <a:endParaRPr sz="1300">
              <a:highlight>
                <a:schemeClr val="lt1"/>
              </a:highlight>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35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19" name="Google Shape;2519;p35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00">
                <a:solidFill>
                  <a:srgbClr val="000000"/>
                </a:solidFill>
                <a:highlight>
                  <a:schemeClr val="lt1"/>
                </a:highlight>
                <a:latin typeface="Roboto"/>
                <a:ea typeface="Roboto"/>
                <a:cs typeface="Roboto"/>
                <a:sym typeface="Roboto"/>
              </a:rPr>
              <a:t>Sanitizing User Input</a:t>
            </a:r>
            <a:endParaRPr b="1" sz="150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Sanitizing user input is a crucial step in web development to prevent security vulnerabilities, such as SQL injection and Cross-Site Scripting (XSS). </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What is User Input Sanitization: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User input sanitization is the process of cleaning and validating user-provided data to ensure it is safe for use in your application.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Common Security Risks: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SQL Injection: Attackers can manipulate user inputs to execute malicious SQL queries on your database.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Cross-Site Scripting (XSS): Attackers can inject malicious scripts into your web application, which are then executed by other users.</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35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25" name="Google Shape;2525;p35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Sanitizing User Input:</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Input Validation:</a:t>
            </a:r>
            <a:r>
              <a:rPr lang="en" sz="1400">
                <a:solidFill>
                  <a:srgbClr val="374151"/>
                </a:solidFill>
                <a:highlight>
                  <a:schemeClr val="lt1"/>
                </a:highlight>
                <a:latin typeface="Roboto"/>
                <a:ea typeface="Roboto"/>
                <a:cs typeface="Roboto"/>
                <a:sym typeface="Roboto"/>
              </a:rPr>
              <a:t> Implement strict validation rules for user inputs to accept only expected data. Reject inputs that don't meet validation criteria.</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Whitelisting:</a:t>
            </a:r>
            <a:r>
              <a:rPr lang="en" sz="1400">
                <a:solidFill>
                  <a:srgbClr val="374151"/>
                </a:solidFill>
                <a:highlight>
                  <a:schemeClr val="lt1"/>
                </a:highlight>
                <a:latin typeface="Roboto"/>
                <a:ea typeface="Roboto"/>
                <a:cs typeface="Roboto"/>
                <a:sym typeface="Roboto"/>
              </a:rPr>
              <a:t> Create a whitelist of allowed characters and reject any input containing characters outside this whitelist.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Escaping:</a:t>
            </a:r>
            <a:r>
              <a:rPr lang="en" sz="1400">
                <a:solidFill>
                  <a:srgbClr val="374151"/>
                </a:solidFill>
                <a:highlight>
                  <a:schemeClr val="lt1"/>
                </a:highlight>
                <a:latin typeface="Roboto"/>
                <a:ea typeface="Roboto"/>
                <a:cs typeface="Roboto"/>
                <a:sym typeface="Roboto"/>
              </a:rPr>
              <a:t> Escape user inputs before rendering them in HTML, JavaScript, or SQL to neutralize any potential harmful content.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Parameterized Queries:</a:t>
            </a:r>
            <a:r>
              <a:rPr lang="en" sz="1400">
                <a:solidFill>
                  <a:srgbClr val="374151"/>
                </a:solidFill>
                <a:highlight>
                  <a:schemeClr val="lt1"/>
                </a:highlight>
                <a:latin typeface="Roboto"/>
                <a:ea typeface="Roboto"/>
                <a:cs typeface="Roboto"/>
                <a:sym typeface="Roboto"/>
              </a:rPr>
              <a:t> Use parameterized queries or prepared statements when interacting with databases to prevent SQL injection.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Content Security Policy (CSP):</a:t>
            </a:r>
            <a:r>
              <a:rPr lang="en" sz="1400">
                <a:solidFill>
                  <a:srgbClr val="374151"/>
                </a:solidFill>
                <a:highlight>
                  <a:schemeClr val="lt1"/>
                </a:highlight>
                <a:latin typeface="Roboto"/>
                <a:ea typeface="Roboto"/>
                <a:cs typeface="Roboto"/>
                <a:sym typeface="Roboto"/>
              </a:rPr>
              <a:t> Implement CSP headers to control which scripts can execute on your web page, reducing the risk of XSS attacks.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500">
              <a:highlight>
                <a:schemeClr val="lt1"/>
              </a:highlight>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35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31" name="Google Shape;2531;p35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000000"/>
                </a:solidFill>
                <a:highlight>
                  <a:schemeClr val="lt1"/>
                </a:highlight>
                <a:latin typeface="Roboto"/>
                <a:ea typeface="Roboto"/>
                <a:cs typeface="Roboto"/>
                <a:sym typeface="Roboto"/>
              </a:rPr>
              <a:t>Example: Sanitizing Input for HTML:</a:t>
            </a:r>
            <a:endParaRPr sz="1400">
              <a:solidFill>
                <a:srgbClr val="000000"/>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pic>
        <p:nvPicPr>
          <p:cNvPr id="2532" name="Google Shape;2532;p353"/>
          <p:cNvPicPr preferRelativeResize="0"/>
          <p:nvPr/>
        </p:nvPicPr>
        <p:blipFill rotWithShape="1">
          <a:blip r:embed="rId3">
            <a:alphaModFix/>
          </a:blip>
          <a:srcRect b="0" l="0" r="0" t="0"/>
          <a:stretch/>
        </p:blipFill>
        <p:spPr>
          <a:xfrm>
            <a:off x="1409700" y="1934238"/>
            <a:ext cx="6324600" cy="2047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r>
              <a:rPr lang="en" sz="2277">
                <a:solidFill>
                  <a:srgbClr val="000000"/>
                </a:solidFill>
                <a:highlight>
                  <a:schemeClr val="lt1"/>
                </a:highlight>
                <a:latin typeface="Roboto"/>
                <a:ea typeface="Roboto"/>
                <a:cs typeface="Roboto"/>
                <a:sym typeface="Roboto"/>
              </a:rPr>
              <a:t>Exercise)</a:t>
            </a:r>
            <a:endParaRPr/>
          </a:p>
          <a:p>
            <a:pPr indent="0" lvl="0" marL="0" rtl="0" algn="l">
              <a:lnSpc>
                <a:spcPct val="100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328" name="Google Shape;328;p3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Assign Values: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Assign appropriate values to each variable based on your own information.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Print Message:</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string concatenation or template literals to create a message that includes all the details. Print this message to the console.</a:t>
            </a:r>
            <a:endParaRPr sz="1400">
              <a:solidFill>
                <a:srgbClr val="34354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35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38" name="Google Shape;2538;p35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Server-Side Validation: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Perform server-side validation to double-check data integrity and consistency.</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Never rely solely on client-side validation, as malicious users can bypass it.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Regular Updates: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Keep your input validation and sanitization techniques up to date to address new security threats.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Testing: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Test your application thoroughly, including input validation and sanitization, to identify and fix security vulnerabilities.</a:t>
            </a:r>
            <a:endParaRPr sz="1500">
              <a:highlight>
                <a:schemeClr val="lt1"/>
              </a:highlight>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35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44" name="Google Shape;2544;p35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000000"/>
                </a:solidFill>
                <a:highlight>
                  <a:schemeClr val="lt1"/>
                </a:highlight>
                <a:latin typeface="Roboto"/>
                <a:ea typeface="Roboto"/>
                <a:cs typeface="Roboto"/>
                <a:sym typeface="Roboto"/>
              </a:rPr>
              <a:t>Securing API Keys and Sensitive Data</a:t>
            </a:r>
            <a:endParaRPr b="1" sz="160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API keys, passwords, and other sensitive data should be treated with the utmost care to prevent data breaches.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Best Practices for Securing Sensitive Data:</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Environment Variables: Store sensitive data like API keys in environment variables. This keeps them separate from your codebase and prevents accidental exposure.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Use a .env File: Create a </a:t>
            </a:r>
            <a:r>
              <a:rPr lang="en" sz="1250">
                <a:solidFill>
                  <a:srgbClr val="374151"/>
                </a:solidFill>
                <a:highlight>
                  <a:schemeClr val="lt1"/>
                </a:highlight>
                <a:latin typeface="Courier New"/>
                <a:ea typeface="Courier New"/>
                <a:cs typeface="Courier New"/>
                <a:sym typeface="Courier New"/>
              </a:rPr>
              <a:t>.env</a:t>
            </a:r>
            <a:r>
              <a:rPr lang="en" sz="1400">
                <a:solidFill>
                  <a:srgbClr val="374151"/>
                </a:solidFill>
                <a:highlight>
                  <a:schemeClr val="lt1"/>
                </a:highlight>
                <a:latin typeface="Roboto"/>
                <a:ea typeface="Roboto"/>
                <a:cs typeface="Roboto"/>
                <a:sym typeface="Roboto"/>
              </a:rPr>
              <a:t> file to store environment variables and use a library like </a:t>
            </a:r>
            <a:r>
              <a:rPr lang="en" sz="1250">
                <a:solidFill>
                  <a:srgbClr val="374151"/>
                </a:solidFill>
                <a:highlight>
                  <a:schemeClr val="lt1"/>
                </a:highlight>
                <a:latin typeface="Courier New"/>
                <a:ea typeface="Courier New"/>
                <a:cs typeface="Courier New"/>
                <a:sym typeface="Courier New"/>
              </a:rPr>
              <a:t>dotenv</a:t>
            </a:r>
            <a:r>
              <a:rPr lang="en" sz="1400">
                <a:solidFill>
                  <a:srgbClr val="374151"/>
                </a:solidFill>
                <a:highlight>
                  <a:schemeClr val="lt1"/>
                </a:highlight>
                <a:latin typeface="Roboto"/>
                <a:ea typeface="Roboto"/>
                <a:cs typeface="Roboto"/>
                <a:sym typeface="Roboto"/>
              </a:rPr>
              <a:t> to load them into your application.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Access Control: Limit access to sensitive data. Only authorized personnel or services should have access to sensitive information.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Encryption: Encrypt sensitive data both at rest and in transit. Use HTTPS for data in transit, and consider encryption libraries for data at rest.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35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50" name="Google Shape;2550;p35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Example: Using Environment Variables in Node.js:</a:t>
            </a:r>
            <a:endParaRPr b="1" sz="1400">
              <a:solidFill>
                <a:srgbClr val="000000"/>
              </a:solidFill>
              <a:highlight>
                <a:schemeClr val="lt1"/>
              </a:highlight>
              <a:latin typeface="Roboto"/>
              <a:ea typeface="Roboto"/>
              <a:cs typeface="Roboto"/>
              <a:sym typeface="Roboto"/>
            </a:endParaRPr>
          </a:p>
          <a:p>
            <a:pPr indent="0" lvl="0" marL="0" rtl="0" algn="just">
              <a:lnSpc>
                <a:spcPct val="10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just">
              <a:lnSpc>
                <a:spcPct val="10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just">
              <a:lnSpc>
                <a:spcPct val="10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just">
              <a:lnSpc>
                <a:spcPct val="105000"/>
              </a:lnSpc>
              <a:spcBef>
                <a:spcPts val="1200"/>
              </a:spcBef>
              <a:spcAft>
                <a:spcPts val="0"/>
              </a:spcAft>
              <a:buSzPts val="1300"/>
              <a:buNone/>
            </a:pPr>
            <a:r>
              <a:t/>
            </a:r>
            <a:endParaRPr sz="1400">
              <a:solidFill>
                <a:srgbClr val="000000"/>
              </a:solidFill>
              <a:highlight>
                <a:schemeClr val="lt1"/>
              </a:highlight>
              <a:latin typeface="Roboto"/>
              <a:ea typeface="Roboto"/>
              <a:cs typeface="Roboto"/>
              <a:sym typeface="Roboto"/>
            </a:endParaRPr>
          </a:p>
          <a:p>
            <a:pPr indent="0" lvl="0" marL="0" rtl="0" algn="just">
              <a:lnSpc>
                <a:spcPct val="10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Avoid Hardcoding Sensitive Data:</a:t>
            </a:r>
            <a:endParaRPr b="1"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Never hardcode sensitive data directly into your code. This makes it vulnerable to exposure.</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Always use environment variables or configuration files for storing secrets.</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0"/>
              </a:spcBef>
              <a:spcAft>
                <a:spcPts val="1200"/>
              </a:spcAft>
              <a:buSzPts val="1300"/>
              <a:buNone/>
            </a:pPr>
            <a:r>
              <a:t/>
            </a:r>
            <a:endParaRPr sz="1400">
              <a:solidFill>
                <a:srgbClr val="000000"/>
              </a:solidFill>
              <a:highlight>
                <a:schemeClr val="lt1"/>
              </a:highlight>
              <a:latin typeface="Roboto"/>
              <a:ea typeface="Roboto"/>
              <a:cs typeface="Roboto"/>
              <a:sym typeface="Roboto"/>
            </a:endParaRPr>
          </a:p>
        </p:txBody>
      </p:sp>
      <p:pic>
        <p:nvPicPr>
          <p:cNvPr id="2551" name="Google Shape;2551;p356"/>
          <p:cNvPicPr preferRelativeResize="0"/>
          <p:nvPr/>
        </p:nvPicPr>
        <p:blipFill rotWithShape="1">
          <a:blip r:embed="rId3">
            <a:alphaModFix/>
          </a:blip>
          <a:srcRect b="0" l="0" r="0" t="0"/>
          <a:stretch/>
        </p:blipFill>
        <p:spPr>
          <a:xfrm>
            <a:off x="2297500" y="1684150"/>
            <a:ext cx="4362450" cy="1428750"/>
          </a:xfrm>
          <a:prstGeom prst="rect">
            <a:avLst/>
          </a:prstGeom>
          <a:noFill/>
          <a:ln>
            <a:noFill/>
          </a:ln>
        </p:spPr>
      </p:pic>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35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57" name="Google Shape;2557;p35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API Key Management:</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API keys should be rotated regularly. If one gets compromised, it won't be useful for long.</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API management tools to control access and monitor API key usage.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Secure Communication: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When making API requests, ensure they are made over secure channels (HTTPS) to protect data in transit.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Audit and Monitoring: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 auditing and monitoring to detect unauthorized access or suspicious activities related to sensitive data.</a:t>
            </a:r>
            <a:endParaRPr sz="1500">
              <a:highlight>
                <a:schemeClr val="lt1"/>
              </a:highlight>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35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63" name="Google Shape;2563;p35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Regular Security Audits: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Conduct regular security audits and penetration testing to identify vulnerabilities in your application.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Education and Training: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Educate your development team about secure coding practices and the importance of data security.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Compliance:</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Ensure compliance with data protection regulations, such as GDPR, depending on your application and user data.</a:t>
            </a:r>
            <a:endParaRPr sz="1500">
              <a:highlight>
                <a:schemeClr val="lt1"/>
              </a:highlight>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35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69" name="Google Shape;2569;p35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Performance Optimization Tips </a:t>
            </a:r>
            <a:endParaRPr b="1" sz="15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Optimizing the performance of your JavaScript code is essential for ensuring fast and responsive web applications.</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Minimize HTTP Requests: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Reduce the number of HTTP requests by combining multiple files (CSS, JavaScript) into one.</a:t>
            </a:r>
            <a:endParaRPr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image sprites to combine multiple images into a single file.</a:t>
            </a:r>
            <a:endParaRPr sz="1400">
              <a:solidFill>
                <a:srgbClr val="374151"/>
              </a:solidFill>
              <a:highlight>
                <a:schemeClr val="lt1"/>
              </a:highlight>
              <a:latin typeface="Roboto"/>
              <a:ea typeface="Roboto"/>
              <a:cs typeface="Roboto"/>
              <a:sym typeface="Roboto"/>
            </a:endParaRPr>
          </a:p>
          <a:p>
            <a:pPr indent="-317500" lvl="0" marL="457200" rtl="0" algn="just">
              <a:lnSpc>
                <a:spcPct val="10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Optimize Images:</a:t>
            </a:r>
            <a:endParaRPr b="1" sz="1400">
              <a:solidFill>
                <a:srgbClr val="374151"/>
              </a:solidFill>
              <a:highlight>
                <a:schemeClr val="lt1"/>
              </a:highlight>
              <a:latin typeface="Roboto"/>
              <a:ea typeface="Roboto"/>
              <a:cs typeface="Roboto"/>
              <a:sym typeface="Roboto"/>
            </a:endParaRPr>
          </a:p>
          <a:p>
            <a:pPr indent="-317500" lvl="1" marL="914400" rtl="0" algn="just">
              <a:lnSpc>
                <a:spcPct val="10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Compress and resize images to reduce file size without compromising quality.</a:t>
            </a:r>
            <a:endParaRPr sz="1400">
              <a:solidFill>
                <a:srgbClr val="374151"/>
              </a:solidFill>
              <a:highlight>
                <a:schemeClr val="lt1"/>
              </a:highlight>
              <a:latin typeface="Roboto"/>
              <a:ea typeface="Roboto"/>
              <a:cs typeface="Roboto"/>
              <a:sym typeface="Roboto"/>
            </a:endParaRPr>
          </a:p>
          <a:p>
            <a:pPr indent="-298450" lvl="1" marL="914400" rtl="0" algn="just">
              <a:lnSpc>
                <a:spcPct val="10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Use responsive images and the </a:t>
            </a:r>
            <a:r>
              <a:rPr lang="en" sz="1250">
                <a:solidFill>
                  <a:srgbClr val="374151"/>
                </a:solidFill>
                <a:highlight>
                  <a:schemeClr val="lt1"/>
                </a:highlight>
                <a:latin typeface="Courier New"/>
                <a:ea typeface="Courier New"/>
                <a:cs typeface="Courier New"/>
                <a:sym typeface="Courier New"/>
              </a:rPr>
              <a:t>&lt;picture&gt;</a:t>
            </a:r>
            <a:r>
              <a:rPr lang="en" sz="1400">
                <a:solidFill>
                  <a:srgbClr val="374151"/>
                </a:solidFill>
                <a:highlight>
                  <a:schemeClr val="lt1"/>
                </a:highlight>
                <a:latin typeface="Roboto"/>
                <a:ea typeface="Roboto"/>
                <a:cs typeface="Roboto"/>
                <a:sym typeface="Roboto"/>
              </a:rPr>
              <a:t> element to serve different image sizes based on the user's device.</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36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75" name="Google Shape;2575;p36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Lazy Loading: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 lazy loading for images, videos, and other assets to load them only when they come into the user's viewport.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Caching: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browser caching to store static assets locally on the user's device, reducing server requests for subsequent visits.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appropriate cache expiration headers for different asset types.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Minify and Bundle JavaScript:</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Minify and bundle JavaScript files to reduce their size.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tree shaking to eliminate unused code.</a:t>
            </a:r>
            <a:endParaRPr sz="1500">
              <a:highlight>
                <a:schemeClr val="lt1"/>
              </a:highlight>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36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81" name="Google Shape;2581;p36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Optimize CSS: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Minify and compress CSS files to reduce their size.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CSS sprites and minimize the use of expensive CSS selectors.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Critical Rendering Path:</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Optimize the critical rendering path by loading essential CSS and JavaScript inline in the HTML file.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Load non-essential resources asynchronously.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Reduce DOM Manipulation: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Minimize DOM manipulation, as it can be expensive. Instead, use batch updates and optimize JavaScript code for DOM interactions.</a:t>
            </a:r>
            <a:endParaRPr sz="1500">
              <a:highlight>
                <a:schemeClr val="lt1"/>
              </a:highlight>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36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587" name="Google Shape;2587;p36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Use Efficient Selectors:</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When selecting elements in the DOM, use efficient selectors like </a:t>
            </a:r>
            <a:r>
              <a:rPr lang="en" sz="1250">
                <a:solidFill>
                  <a:srgbClr val="374151"/>
                </a:solidFill>
                <a:highlight>
                  <a:schemeClr val="lt1"/>
                </a:highlight>
                <a:latin typeface="Courier New"/>
                <a:ea typeface="Courier New"/>
                <a:cs typeface="Courier New"/>
                <a:sym typeface="Courier New"/>
              </a:rPr>
              <a:t>getElementById()</a:t>
            </a:r>
            <a:r>
              <a:rPr lang="en" sz="1400">
                <a:solidFill>
                  <a:srgbClr val="374151"/>
                </a:solidFill>
                <a:highlight>
                  <a:schemeClr val="lt1"/>
                </a:highlight>
                <a:latin typeface="Roboto"/>
                <a:ea typeface="Roboto"/>
                <a:cs typeface="Roboto"/>
                <a:sym typeface="Roboto"/>
              </a:rPr>
              <a:t> and </a:t>
            </a:r>
            <a:r>
              <a:rPr lang="en" sz="1250">
                <a:solidFill>
                  <a:srgbClr val="374151"/>
                </a:solidFill>
                <a:highlight>
                  <a:schemeClr val="lt1"/>
                </a:highlight>
                <a:latin typeface="Courier New"/>
                <a:ea typeface="Courier New"/>
                <a:cs typeface="Courier New"/>
                <a:sym typeface="Courier New"/>
              </a:rPr>
              <a:t>querySelector()</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Avoid complex CSS selectors that can slow down rendering.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Defer Parsing JavaScript:</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Use the </a:t>
            </a:r>
            <a:r>
              <a:rPr lang="en" sz="1250">
                <a:solidFill>
                  <a:srgbClr val="374151"/>
                </a:solidFill>
                <a:highlight>
                  <a:schemeClr val="lt1"/>
                </a:highlight>
                <a:latin typeface="Courier New"/>
                <a:ea typeface="Courier New"/>
                <a:cs typeface="Courier New"/>
                <a:sym typeface="Courier New"/>
              </a:rPr>
              <a:t>async</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defer</a:t>
            </a:r>
            <a:r>
              <a:rPr lang="en" sz="1400">
                <a:solidFill>
                  <a:srgbClr val="374151"/>
                </a:solidFill>
                <a:highlight>
                  <a:schemeClr val="lt1"/>
                </a:highlight>
                <a:latin typeface="Roboto"/>
                <a:ea typeface="Roboto"/>
                <a:cs typeface="Roboto"/>
                <a:sym typeface="Roboto"/>
              </a:rPr>
              <a:t> attribute when including JavaScript files to control when they are parsed and executed.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Optimize Network Requests: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Minimize the number of API requests and optimize the payload size.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content delivery networks (CDNs) for serving assets.</a:t>
            </a:r>
            <a:endParaRPr sz="1500">
              <a:highlight>
                <a:schemeClr val="lt1"/>
              </a:highlight>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36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93" name="Google Shape;2593;p36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Web Workers: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Utilize web workers to offload CPU-intensive tasks from the main thread, improving responsiveness.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Reduce Memory Usage:</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Avoid memory leaks by cleaning up unused objects and event listeners.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JavaScript profiling tools to identify memory bottlenecks.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Server-Side Rendering (SSR):</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Consider server-side rendering to improve initial load times, especially for content-heavy web applications.</a:t>
            </a:r>
            <a:endParaRPr sz="1500">
              <a:highlight>
                <a:schemeClr val="lt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34" name="Google Shape;334;p3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just">
              <a:lnSpc>
                <a:spcPct val="150000"/>
              </a:lnSpc>
              <a:spcBef>
                <a:spcPts val="0"/>
              </a:spcBef>
              <a:spcAft>
                <a:spcPts val="0"/>
              </a:spcAft>
              <a:buSzPct val="78351"/>
              <a:buNone/>
            </a:pPr>
            <a:r>
              <a:rPr b="1" lang="en" sz="1952">
                <a:solidFill>
                  <a:srgbClr val="000000"/>
                </a:solidFill>
                <a:highlight>
                  <a:schemeClr val="lt1"/>
                </a:highlight>
                <a:latin typeface="Roboto"/>
                <a:ea typeface="Roboto"/>
                <a:cs typeface="Roboto"/>
                <a:sym typeface="Roboto"/>
              </a:rPr>
              <a:t>Operators:</a:t>
            </a:r>
            <a:endParaRPr b="1" sz="1952">
              <a:solidFill>
                <a:srgbClr val="000000"/>
              </a:solidFill>
              <a:highlight>
                <a:schemeClr val="lt1"/>
              </a:highlight>
              <a:latin typeface="Roboto"/>
              <a:ea typeface="Roboto"/>
              <a:cs typeface="Roboto"/>
              <a:sym typeface="Roboto"/>
            </a:endParaRPr>
          </a:p>
          <a:p>
            <a:pPr indent="0" lvl="0" marL="0" rtl="0" algn="just">
              <a:lnSpc>
                <a:spcPct val="150000"/>
              </a:lnSpc>
              <a:spcBef>
                <a:spcPts val="0"/>
              </a:spcBef>
              <a:spcAft>
                <a:spcPts val="0"/>
              </a:spcAft>
              <a:buSzPct val="89074"/>
              <a:buNone/>
            </a:pPr>
            <a:r>
              <a:rPr lang="en" sz="1717">
                <a:solidFill>
                  <a:srgbClr val="374151"/>
                </a:solidFill>
                <a:highlight>
                  <a:schemeClr val="lt1"/>
                </a:highlight>
                <a:latin typeface="Roboto"/>
                <a:ea typeface="Roboto"/>
                <a:cs typeface="Roboto"/>
                <a:sym typeface="Roboto"/>
              </a:rPr>
              <a:t>Operators are symbols or keywords that perform operations on one or more operands (values) and produce a result. JavaScript has various types of operators:</a:t>
            </a:r>
            <a:endParaRPr sz="1717">
              <a:solidFill>
                <a:srgbClr val="374151"/>
              </a:solidFill>
              <a:highlight>
                <a:schemeClr val="lt1"/>
              </a:highlight>
              <a:latin typeface="Roboto"/>
              <a:ea typeface="Roboto"/>
              <a:cs typeface="Roboto"/>
              <a:sym typeface="Roboto"/>
            </a:endParaRPr>
          </a:p>
          <a:p>
            <a:pPr indent="0" lvl="0" marL="0" rtl="0" algn="just">
              <a:lnSpc>
                <a:spcPct val="150000"/>
              </a:lnSpc>
              <a:spcBef>
                <a:spcPts val="0"/>
              </a:spcBef>
              <a:spcAft>
                <a:spcPts val="0"/>
              </a:spcAft>
              <a:buSzPct val="83346"/>
              <a:buNone/>
            </a:pPr>
            <a:r>
              <a:rPr b="1" lang="en" sz="1835">
                <a:solidFill>
                  <a:srgbClr val="000000"/>
                </a:solidFill>
                <a:highlight>
                  <a:schemeClr val="lt1"/>
                </a:highlight>
                <a:latin typeface="Roboto"/>
                <a:ea typeface="Roboto"/>
                <a:cs typeface="Roboto"/>
                <a:sym typeface="Roboto"/>
              </a:rPr>
              <a:t>1. Arithmetic Operators :</a:t>
            </a:r>
            <a:r>
              <a:rPr b="1" lang="en" sz="1717">
                <a:solidFill>
                  <a:srgbClr val="000000"/>
                </a:solidFill>
                <a:highlight>
                  <a:schemeClr val="lt1"/>
                </a:highlight>
                <a:latin typeface="Roboto"/>
                <a:ea typeface="Roboto"/>
                <a:cs typeface="Roboto"/>
                <a:sym typeface="Roboto"/>
              </a:rPr>
              <a:t> </a:t>
            </a:r>
            <a:r>
              <a:rPr lang="en" sz="1717">
                <a:solidFill>
                  <a:srgbClr val="374151"/>
                </a:solidFill>
                <a:highlight>
                  <a:schemeClr val="lt1"/>
                </a:highlight>
                <a:latin typeface="Roboto"/>
                <a:ea typeface="Roboto"/>
                <a:cs typeface="Roboto"/>
                <a:sym typeface="Roboto"/>
              </a:rPr>
              <a:t>These operators perform basic mathematical operations.</a:t>
            </a:r>
            <a:endParaRPr sz="1717">
              <a:solidFill>
                <a:srgbClr val="374151"/>
              </a:solidFill>
              <a:highlight>
                <a:schemeClr val="lt1"/>
              </a:highlight>
              <a:latin typeface="Roboto"/>
              <a:ea typeface="Roboto"/>
              <a:cs typeface="Roboto"/>
              <a:sym typeface="Roboto"/>
            </a:endParaRPr>
          </a:p>
          <a:p>
            <a:pPr indent="-314960" lvl="0" marL="914400" rtl="0" algn="l">
              <a:lnSpc>
                <a:spcPct val="115000"/>
              </a:lnSpc>
              <a:spcBef>
                <a:spcPts val="1500"/>
              </a:spcBef>
              <a:spcAft>
                <a:spcPts val="0"/>
              </a:spcAft>
              <a:buClr>
                <a:srgbClr val="374151"/>
              </a:buClr>
              <a:buSzPct val="100000"/>
              <a:buAutoNum type="arabicPeriod"/>
            </a:pPr>
            <a:r>
              <a:rPr lang="en" sz="1600">
                <a:solidFill>
                  <a:srgbClr val="374151"/>
                </a:solidFill>
                <a:highlight>
                  <a:schemeClr val="lt1"/>
                </a:highlight>
                <a:latin typeface="Roboto"/>
                <a:ea typeface="Roboto"/>
                <a:cs typeface="Roboto"/>
                <a:sym typeface="Roboto"/>
              </a:rPr>
              <a:t>Addition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Adds two values.</a:t>
            </a:r>
            <a:endParaRPr sz="1600">
              <a:solidFill>
                <a:srgbClr val="374151"/>
              </a:solidFill>
              <a:highlight>
                <a:schemeClr val="lt1"/>
              </a:highlight>
              <a:latin typeface="Roboto"/>
              <a:ea typeface="Roboto"/>
              <a:cs typeface="Roboto"/>
              <a:sym typeface="Roboto"/>
            </a:endParaRPr>
          </a:p>
          <a:p>
            <a:pPr indent="-314960" lvl="0" marL="914400" rtl="0" algn="l">
              <a:lnSpc>
                <a:spcPct val="115000"/>
              </a:lnSpc>
              <a:spcBef>
                <a:spcPts val="0"/>
              </a:spcBef>
              <a:spcAft>
                <a:spcPts val="0"/>
              </a:spcAft>
              <a:buClr>
                <a:srgbClr val="374151"/>
              </a:buClr>
              <a:buSzPct val="100000"/>
              <a:buAutoNum type="arabicPeriod"/>
            </a:pPr>
            <a:r>
              <a:rPr lang="en" sz="1600">
                <a:solidFill>
                  <a:srgbClr val="374151"/>
                </a:solidFill>
                <a:highlight>
                  <a:schemeClr val="lt1"/>
                </a:highlight>
                <a:latin typeface="Roboto"/>
                <a:ea typeface="Roboto"/>
                <a:cs typeface="Roboto"/>
                <a:sym typeface="Roboto"/>
              </a:rPr>
              <a:t>Subtraction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Subtracts the right operand from the left operand.</a:t>
            </a:r>
            <a:endParaRPr sz="1600">
              <a:solidFill>
                <a:srgbClr val="374151"/>
              </a:solidFill>
              <a:highlight>
                <a:schemeClr val="lt1"/>
              </a:highlight>
              <a:latin typeface="Roboto"/>
              <a:ea typeface="Roboto"/>
              <a:cs typeface="Roboto"/>
              <a:sym typeface="Roboto"/>
            </a:endParaRPr>
          </a:p>
          <a:p>
            <a:pPr indent="-314960" lvl="0" marL="914400" rtl="0" algn="l">
              <a:lnSpc>
                <a:spcPct val="115000"/>
              </a:lnSpc>
              <a:spcBef>
                <a:spcPts val="0"/>
              </a:spcBef>
              <a:spcAft>
                <a:spcPts val="0"/>
              </a:spcAft>
              <a:buClr>
                <a:srgbClr val="374151"/>
              </a:buClr>
              <a:buSzPct val="100000"/>
              <a:buAutoNum type="arabicPeriod"/>
            </a:pPr>
            <a:r>
              <a:rPr lang="en" sz="1600">
                <a:solidFill>
                  <a:srgbClr val="374151"/>
                </a:solidFill>
                <a:highlight>
                  <a:schemeClr val="lt1"/>
                </a:highlight>
                <a:latin typeface="Roboto"/>
                <a:ea typeface="Roboto"/>
                <a:cs typeface="Roboto"/>
                <a:sym typeface="Roboto"/>
              </a:rPr>
              <a:t>Multiplication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Multiplies two values.</a:t>
            </a:r>
            <a:endParaRPr sz="1600">
              <a:solidFill>
                <a:srgbClr val="374151"/>
              </a:solidFill>
              <a:highlight>
                <a:schemeClr val="lt1"/>
              </a:highlight>
              <a:latin typeface="Roboto"/>
              <a:ea typeface="Roboto"/>
              <a:cs typeface="Roboto"/>
              <a:sym typeface="Roboto"/>
            </a:endParaRPr>
          </a:p>
          <a:p>
            <a:pPr indent="-314960" lvl="0" marL="914400" rtl="0" algn="l">
              <a:lnSpc>
                <a:spcPct val="115000"/>
              </a:lnSpc>
              <a:spcBef>
                <a:spcPts val="0"/>
              </a:spcBef>
              <a:spcAft>
                <a:spcPts val="0"/>
              </a:spcAft>
              <a:buClr>
                <a:srgbClr val="374151"/>
              </a:buClr>
              <a:buSzPct val="100000"/>
              <a:buAutoNum type="arabicPeriod"/>
            </a:pPr>
            <a:r>
              <a:rPr lang="en" sz="1600">
                <a:solidFill>
                  <a:srgbClr val="374151"/>
                </a:solidFill>
                <a:highlight>
                  <a:schemeClr val="lt1"/>
                </a:highlight>
                <a:latin typeface="Roboto"/>
                <a:ea typeface="Roboto"/>
                <a:cs typeface="Roboto"/>
                <a:sym typeface="Roboto"/>
              </a:rPr>
              <a:t>Division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Divides the left operand by the right operand.</a:t>
            </a:r>
            <a:endParaRPr sz="16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ct val="117647"/>
              <a:buNone/>
            </a:pPr>
            <a:r>
              <a:t/>
            </a:r>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36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599" name="Google Shape;2599;p36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Performance Monitoring: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Implement performance monitoring and analytics to identify bottlenecks and areas for improvement.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Mobile Optimization: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Optimize for mobile devices by using responsive design, touch-friendly UI elements, and lightweight animations.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36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605" name="Google Shape;2605;p36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000000"/>
                </a:solidFill>
                <a:highlight>
                  <a:schemeClr val="lt1"/>
                </a:highlight>
                <a:latin typeface="Roboto"/>
                <a:ea typeface="Roboto"/>
                <a:cs typeface="Roboto"/>
                <a:sym typeface="Roboto"/>
              </a:rPr>
              <a:t>Code Formatting and Linting </a:t>
            </a:r>
            <a:endParaRPr b="1" sz="16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Code formatting and linting are automated tools that help developers write clean and consistent code.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b="1" lang="en" sz="1400">
                <a:solidFill>
                  <a:srgbClr val="374151"/>
                </a:solidFill>
                <a:highlight>
                  <a:schemeClr val="lt1"/>
                </a:highlight>
                <a:latin typeface="Roboto"/>
                <a:ea typeface="Roboto"/>
                <a:cs typeface="Roboto"/>
                <a:sym typeface="Roboto"/>
              </a:rPr>
              <a:t>Code Formatting:</a:t>
            </a:r>
            <a:endParaRPr b="1"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Definition: Code formatting enforces a consistent coding style, such as indentation, line breaks, and spacing.</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Benefits: Code formatting improves code readability, makes it easier to maintain, and ensures a consistent codebase across a development team.</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Tools: Popular code formatters for JavaScript include Prettier and ESLint with specific formatting rules.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36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611" name="Google Shape;2611;p36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Linting:</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Definition: Linting is the process of analyzing code for potential errors, stylistic issues, and adherence to coding standards.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Benefits: Linting helps catch bugs early, enforces coding standards, and promotes best practices.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Tools: ESLint, JSHint, and TSLint (for TypeScript) are common linting tools for JavaScript.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Configuring ESLint:</a:t>
            </a:r>
            <a:endParaRPr b="1"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Char char="○"/>
            </a:pPr>
            <a:r>
              <a:rPr lang="en" sz="1400">
                <a:solidFill>
                  <a:srgbClr val="374151"/>
                </a:solidFill>
                <a:highlight>
                  <a:schemeClr val="lt1"/>
                </a:highlight>
                <a:latin typeface="Roboto"/>
                <a:ea typeface="Roboto"/>
                <a:cs typeface="Roboto"/>
                <a:sym typeface="Roboto"/>
              </a:rPr>
              <a:t>Create an ESLint configuration file (e.g., </a:t>
            </a:r>
            <a:r>
              <a:rPr lang="en" sz="1250">
                <a:solidFill>
                  <a:srgbClr val="374151"/>
                </a:solidFill>
                <a:highlight>
                  <a:schemeClr val="lt1"/>
                </a:highlight>
                <a:latin typeface="Courier New"/>
                <a:ea typeface="Courier New"/>
                <a:cs typeface="Courier New"/>
                <a:sym typeface="Courier New"/>
              </a:rPr>
              <a:t>.eslintrc.js</a:t>
            </a:r>
            <a:r>
              <a:rPr lang="en" sz="1400">
                <a:solidFill>
                  <a:srgbClr val="374151"/>
                </a:solidFill>
                <a:highlight>
                  <a:schemeClr val="lt1"/>
                </a:highlight>
                <a:latin typeface="Roboto"/>
                <a:ea typeface="Roboto"/>
                <a:cs typeface="Roboto"/>
                <a:sym typeface="Roboto"/>
              </a:rPr>
              <a:t>) to specify rules and settings.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Define rules for code quality, stylistic preferences, and error handling.</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36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617" name="Google Shape;2617;p36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Using Prettier:</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Prettier is a code formatter that automatically formats code based on predefined rules.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Integrating Prettier with ESLint ensures both code formatting and linting in one step.</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Editor Integration:</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Many code editors (e.g., Visual Studio Code, Sublime Text) support code formatting and linting extensions.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Set up your editor to run code formatting and linting automatically on save.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36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623" name="Google Shape;2623;p36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Custom Rules:</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Customize linting and formatting rules to match your project's coding standards and preferences.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 mindful of balancing code consistency with developer productivity.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Continuous Integration (CI):</a:t>
            </a:r>
            <a:endParaRPr b="1"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Incorporate code formatting and linting checks into your CI/CD pipeline to ensure all code contributions adhere to standards.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37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629" name="Google Shape;2629;p37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37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635" name="Google Shape;2635;p37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37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1111"/>
              <a:buNone/>
            </a:pPr>
            <a:r>
              <a:t/>
            </a:r>
            <a:endParaRPr/>
          </a:p>
        </p:txBody>
      </p:sp>
      <p:sp>
        <p:nvSpPr>
          <p:cNvPr id="2641" name="Google Shape;2641;p37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37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18736"/>
              <a:buNone/>
            </a:pPr>
            <a:r>
              <a:rPr lang="en" sz="2433">
                <a:solidFill>
                  <a:srgbClr val="000000"/>
                </a:solidFill>
                <a:latin typeface="Roboto"/>
                <a:ea typeface="Roboto"/>
                <a:cs typeface="Roboto"/>
                <a:sym typeface="Roboto"/>
              </a:rPr>
              <a:t>Security and Best Practices</a:t>
            </a:r>
            <a:endParaRPr sz="2433">
              <a:solidFill>
                <a:srgbClr val="000000"/>
              </a:solidFill>
              <a:latin typeface="Roboto"/>
              <a:ea typeface="Roboto"/>
              <a:cs typeface="Roboto"/>
              <a:sym typeface="Roboto"/>
            </a:endParaRPr>
          </a:p>
          <a:p>
            <a:pPr indent="0" lvl="0" marL="0" rtl="0" algn="l">
              <a:lnSpc>
                <a:spcPct val="100000"/>
              </a:lnSpc>
              <a:spcBef>
                <a:spcPts val="0"/>
              </a:spcBef>
              <a:spcAft>
                <a:spcPts val="0"/>
              </a:spcAft>
              <a:buSzPct val="118736"/>
              <a:buNone/>
            </a:pPr>
            <a:r>
              <a:t/>
            </a:r>
            <a:endParaRPr sz="2433">
              <a:solidFill>
                <a:srgbClr val="000000"/>
              </a:solidFill>
              <a:latin typeface="Roboto"/>
              <a:ea typeface="Roboto"/>
              <a:cs typeface="Roboto"/>
              <a:sym typeface="Roboto"/>
            </a:endParaRPr>
          </a:p>
        </p:txBody>
      </p:sp>
      <p:sp>
        <p:nvSpPr>
          <p:cNvPr id="2647" name="Google Shape;2647;p37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7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53" name="Google Shape;2653;p37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40" name="Google Shape;340;p3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1500"/>
              </a:spcBef>
              <a:spcAft>
                <a:spcPts val="0"/>
              </a:spcAft>
              <a:buClr>
                <a:srgbClr val="374151"/>
              </a:buClr>
              <a:buSzPts val="1600"/>
              <a:buAutoNum type="arabicPeriod" startAt="5"/>
            </a:pPr>
            <a:r>
              <a:rPr lang="en" sz="1600">
                <a:solidFill>
                  <a:srgbClr val="374151"/>
                </a:solidFill>
                <a:highlight>
                  <a:schemeClr val="lt1"/>
                </a:highlight>
                <a:latin typeface="Roboto"/>
                <a:ea typeface="Roboto"/>
                <a:cs typeface="Roboto"/>
                <a:sym typeface="Roboto"/>
              </a:rPr>
              <a:t>Modulus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Returns the remainder of the division of the left operand by the right operand.</a:t>
            </a:r>
            <a:endParaRPr sz="1600">
              <a:solidFill>
                <a:srgbClr val="37415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AutoNum type="arabicPeriod" startAt="5"/>
            </a:pPr>
            <a:r>
              <a:rPr lang="en" sz="1600">
                <a:solidFill>
                  <a:srgbClr val="374151"/>
                </a:solidFill>
                <a:highlight>
                  <a:schemeClr val="lt1"/>
                </a:highlight>
                <a:latin typeface="Roboto"/>
                <a:ea typeface="Roboto"/>
                <a:cs typeface="Roboto"/>
                <a:sym typeface="Roboto"/>
              </a:rPr>
              <a:t>Exponentiation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Raises the left operand to the power of the right operand.</a:t>
            </a:r>
            <a:endParaRPr sz="1600">
              <a:solidFill>
                <a:srgbClr val="37415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AutoNum type="arabicPeriod" startAt="5"/>
            </a:pPr>
            <a:r>
              <a:rPr lang="en" sz="1600">
                <a:solidFill>
                  <a:srgbClr val="374151"/>
                </a:solidFill>
                <a:highlight>
                  <a:schemeClr val="lt1"/>
                </a:highlight>
                <a:latin typeface="Roboto"/>
                <a:ea typeface="Roboto"/>
                <a:cs typeface="Roboto"/>
                <a:sym typeface="Roboto"/>
              </a:rPr>
              <a:t>Increment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Increases the value of a variable by 1.</a:t>
            </a:r>
            <a:endParaRPr sz="1600">
              <a:solidFill>
                <a:srgbClr val="37415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374151"/>
              </a:buClr>
              <a:buSzPts val="1600"/>
              <a:buAutoNum type="arabicPeriod" startAt="5"/>
            </a:pPr>
            <a:r>
              <a:rPr lang="en" sz="1600">
                <a:solidFill>
                  <a:srgbClr val="374151"/>
                </a:solidFill>
                <a:highlight>
                  <a:schemeClr val="lt1"/>
                </a:highlight>
                <a:latin typeface="Roboto"/>
                <a:ea typeface="Roboto"/>
                <a:cs typeface="Roboto"/>
                <a:sym typeface="Roboto"/>
              </a:rPr>
              <a:t>Decrement (</a:t>
            </a:r>
            <a:r>
              <a:rPr lang="en" sz="1600">
                <a:solidFill>
                  <a:srgbClr val="374151"/>
                </a:solidFill>
                <a:highlight>
                  <a:schemeClr val="lt1"/>
                </a:highlight>
                <a:latin typeface="Courier New"/>
                <a:ea typeface="Courier New"/>
                <a:cs typeface="Courier New"/>
                <a:sym typeface="Courier New"/>
              </a:rPr>
              <a:t>--</a:t>
            </a:r>
            <a:r>
              <a:rPr lang="en" sz="1600">
                <a:solidFill>
                  <a:srgbClr val="374151"/>
                </a:solidFill>
                <a:highlight>
                  <a:schemeClr val="lt1"/>
                </a:highlight>
                <a:latin typeface="Roboto"/>
                <a:ea typeface="Roboto"/>
                <a:cs typeface="Roboto"/>
                <a:sym typeface="Roboto"/>
              </a:rPr>
              <a:t>): Decreases the value of a variable by 1.</a:t>
            </a:r>
            <a:endParaRPr sz="16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a:highlight>
                <a:schemeClr val="lt1"/>
              </a:highlight>
            </a:endParaRPr>
          </a:p>
        </p:txBody>
      </p:sp>
      <p:pic>
        <p:nvPicPr>
          <p:cNvPr id="341" name="Google Shape;341;p32"/>
          <p:cNvPicPr preferRelativeResize="0"/>
          <p:nvPr/>
        </p:nvPicPr>
        <p:blipFill rotWithShape="1">
          <a:blip r:embed="rId3">
            <a:alphaModFix/>
          </a:blip>
          <a:srcRect b="0" l="0" r="0" t="0"/>
          <a:stretch/>
        </p:blipFill>
        <p:spPr>
          <a:xfrm>
            <a:off x="1381125" y="2825563"/>
            <a:ext cx="6381750" cy="1514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47" name="Google Shape;347;p3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Operator Precedence:</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Operator precedence determines the order in which operators are evaluated in an expression. Operators with higher precedence are evaluated first. If operators have the same precedence, their evaluation follows left-to-right associativity.</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Here's a general overview of the precedence of arithmetic operators (from highest to lowest):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150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Exponentiation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Multiplication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Division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Modulus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Addition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Subtraction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Increment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Decrement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500">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89da40846b_0_5"/>
          <p:cNvSpPr txBox="1"/>
          <p:nvPr>
            <p:ph type="ctrTitle"/>
          </p:nvPr>
        </p:nvSpPr>
        <p:spPr>
          <a:xfrm>
            <a:off x="729450" y="1322450"/>
            <a:ext cx="7688100" cy="3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3: Data Structures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Arrays: creation, manipulation, and iteration</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Objects: properties, methods, and object literals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Working with JSON data</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Iterators and generators</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4: Working with the DOM (Document Object Model)</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Introduction to the DOM</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Selecting and manipulating elements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Modifying element content and attributes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Creating and removing elements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5. Event handling and listeners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6. Bubbling and delegation</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2000">
              <a:latin typeface="Roboto"/>
              <a:ea typeface="Roboto"/>
              <a:cs typeface="Roboto"/>
              <a:sym typeface="Roboto"/>
            </a:endParaRPr>
          </a:p>
        </p:txBody>
      </p:sp>
      <p:sp>
        <p:nvSpPr>
          <p:cNvPr id="104" name="Google Shape;104;g289da40846b_0_5"/>
          <p:cNvSpPr txBox="1"/>
          <p:nvPr>
            <p:ph idx="1" type="subTitle"/>
          </p:nvPr>
        </p:nvSpPr>
        <p:spPr>
          <a:xfrm>
            <a:off x="636577" y="52805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600"/>
              <a:buNone/>
            </a:pPr>
            <a:r>
              <a:rPr b="1" lang="en" sz="2200">
                <a:solidFill>
                  <a:srgbClr val="000000"/>
                </a:solidFill>
                <a:latin typeface="Roboto"/>
                <a:ea typeface="Roboto"/>
                <a:cs typeface="Roboto"/>
                <a:sym typeface="Roboto"/>
              </a:rPr>
              <a:t>Table of Contents</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53" name="Google Shape;353;p3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2. Assignment Operators:</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These operators assign values to variables.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highlight>
                <a:schemeClr val="lt1"/>
              </a:highlight>
            </a:endParaRPr>
          </a:p>
        </p:txBody>
      </p:sp>
      <p:pic>
        <p:nvPicPr>
          <p:cNvPr id="354" name="Google Shape;354;p34"/>
          <p:cNvPicPr preferRelativeResize="0"/>
          <p:nvPr/>
        </p:nvPicPr>
        <p:blipFill rotWithShape="1">
          <a:blip r:embed="rId3">
            <a:alphaModFix/>
          </a:blip>
          <a:srcRect b="0" l="0" r="0" t="0"/>
          <a:stretch/>
        </p:blipFill>
        <p:spPr>
          <a:xfrm>
            <a:off x="1530575" y="2366263"/>
            <a:ext cx="5867400" cy="105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60" name="Google Shape;360;p35"/>
          <p:cNvSpPr txBox="1"/>
          <p:nvPr>
            <p:ph idx="1" type="body"/>
          </p:nvPr>
        </p:nvSpPr>
        <p:spPr>
          <a:xfrm>
            <a:off x="850625" y="140400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700">
                <a:solidFill>
                  <a:srgbClr val="343541"/>
                </a:solidFill>
                <a:highlight>
                  <a:schemeClr val="lt1"/>
                </a:highlight>
                <a:latin typeface="Roboto"/>
                <a:ea typeface="Roboto"/>
                <a:cs typeface="Roboto"/>
                <a:sym typeface="Roboto"/>
              </a:rPr>
              <a:t>3. Comparison operators for evaluating conditions</a:t>
            </a:r>
            <a:endParaRPr b="1" sz="17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Comparison operators in JavaScript are used to evaluate conditions and make logical comparisons between values. They return boolean values (</a:t>
            </a:r>
            <a:r>
              <a:rPr lang="en" sz="1150">
                <a:solidFill>
                  <a:srgbClr val="188038"/>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or </a:t>
            </a:r>
            <a:r>
              <a:rPr lang="en" sz="1150">
                <a:solidFill>
                  <a:srgbClr val="188038"/>
                </a:solidFill>
                <a:highlight>
                  <a:schemeClr val="lt1"/>
                </a:highlight>
                <a:latin typeface="Courier New"/>
                <a:ea typeface="Courier New"/>
                <a:cs typeface="Courier New"/>
                <a:sym typeface="Courier New"/>
              </a:rPr>
              <a:t>false</a:t>
            </a:r>
            <a:r>
              <a:rPr lang="en" sz="1400">
                <a:solidFill>
                  <a:srgbClr val="374151"/>
                </a:solidFill>
                <a:highlight>
                  <a:schemeClr val="lt1"/>
                </a:highlight>
                <a:latin typeface="Roboto"/>
                <a:ea typeface="Roboto"/>
                <a:cs typeface="Roboto"/>
                <a:sym typeface="Roboto"/>
              </a:rPr>
              <a:t>) indicating whether a particular condition is satisfied. Here are the common comparison operators:</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200"/>
              </a:spcBef>
              <a:spcAft>
                <a:spcPts val="0"/>
              </a:spcAft>
              <a:buSzPts val="1300"/>
              <a:buAutoNum type="arabicPeriod"/>
            </a:pPr>
            <a:r>
              <a:rPr b="1" lang="en" sz="1400">
                <a:solidFill>
                  <a:srgbClr val="000000"/>
                </a:solidFill>
                <a:highlight>
                  <a:schemeClr val="lt1"/>
                </a:highlight>
                <a:latin typeface="Roboto"/>
                <a:ea typeface="Roboto"/>
                <a:cs typeface="Roboto"/>
                <a:sym typeface="Roboto"/>
              </a:rPr>
              <a:t>Equal to (</a:t>
            </a:r>
            <a:r>
              <a:rPr b="1" lang="en" sz="1250">
                <a:solidFill>
                  <a:srgbClr val="188038"/>
                </a:solidFill>
                <a:highlight>
                  <a:schemeClr val="lt1"/>
                </a:highlight>
                <a:latin typeface="Courier New"/>
                <a:ea typeface="Courier New"/>
                <a:cs typeface="Courier New"/>
                <a:sym typeface="Courier New"/>
              </a:rPr>
              <a:t>==</a:t>
            </a:r>
            <a:r>
              <a:rPr b="1"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Checks if two values are equal, regardless of their data types. It performs type coercion if necessary.</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361" name="Google Shape;361;p35"/>
          <p:cNvPicPr preferRelativeResize="0"/>
          <p:nvPr/>
        </p:nvPicPr>
        <p:blipFill rotWithShape="1">
          <a:blip r:embed="rId3">
            <a:alphaModFix/>
          </a:blip>
          <a:srcRect b="0" l="0" r="0" t="0"/>
          <a:stretch/>
        </p:blipFill>
        <p:spPr>
          <a:xfrm>
            <a:off x="2602975" y="3374900"/>
            <a:ext cx="2169127" cy="49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67" name="Google Shape;367;p3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sz="1500">
                <a:highlight>
                  <a:schemeClr val="lt1"/>
                </a:highlight>
              </a:rPr>
              <a:t>2. </a:t>
            </a:r>
            <a:r>
              <a:rPr b="1" lang="en" sz="1400">
                <a:solidFill>
                  <a:srgbClr val="000000"/>
                </a:solidFill>
                <a:highlight>
                  <a:schemeClr val="lt1"/>
                </a:highlight>
                <a:latin typeface="Roboto"/>
                <a:ea typeface="Roboto"/>
                <a:cs typeface="Roboto"/>
                <a:sym typeface="Roboto"/>
              </a:rPr>
              <a:t>Strict Equal to (</a:t>
            </a:r>
            <a:r>
              <a:rPr b="1" lang="en" sz="1250">
                <a:solidFill>
                  <a:srgbClr val="188038"/>
                </a:solidFill>
                <a:highlight>
                  <a:schemeClr val="lt1"/>
                </a:highlight>
                <a:latin typeface="Courier New"/>
                <a:ea typeface="Courier New"/>
                <a:cs typeface="Courier New"/>
                <a:sym typeface="Courier New"/>
              </a:rPr>
              <a:t>===</a:t>
            </a:r>
            <a:r>
              <a:rPr b="1" lang="en" sz="1400">
                <a:solidFill>
                  <a:srgbClr val="000000"/>
                </a:solidFill>
                <a:highlight>
                  <a:schemeClr val="lt1"/>
                </a:highlight>
                <a:latin typeface="Roboto"/>
                <a:ea typeface="Roboto"/>
                <a:cs typeface="Roboto"/>
                <a:sym typeface="Roboto"/>
              </a:rPr>
              <a:t>)</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Checks if two values are equal and of the same data type.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b="1"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sz="1400">
                <a:solidFill>
                  <a:srgbClr val="000000"/>
                </a:solidFill>
                <a:highlight>
                  <a:schemeClr val="lt1"/>
                </a:highlight>
                <a:latin typeface="Roboto"/>
                <a:ea typeface="Roboto"/>
                <a:cs typeface="Roboto"/>
                <a:sym typeface="Roboto"/>
              </a:rPr>
              <a:t>3. Not Equal to (</a:t>
            </a:r>
            <a:r>
              <a:rPr b="1" lang="en" sz="1250">
                <a:solidFill>
                  <a:srgbClr val="188038"/>
                </a:solidFill>
                <a:highlight>
                  <a:schemeClr val="lt1"/>
                </a:highlight>
                <a:latin typeface="Courier New"/>
                <a:ea typeface="Courier New"/>
                <a:cs typeface="Courier New"/>
                <a:sym typeface="Courier New"/>
              </a:rPr>
              <a:t>!=</a:t>
            </a:r>
            <a:r>
              <a:rPr b="1"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Checks if two values are not equal, regardless of their data types.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b="1" lang="en" sz="1400">
                <a:solidFill>
                  <a:srgbClr val="000000"/>
                </a:solidFill>
                <a:highlight>
                  <a:schemeClr val="lt1"/>
                </a:highlight>
                <a:latin typeface="Roboto"/>
                <a:ea typeface="Roboto"/>
                <a:cs typeface="Roboto"/>
                <a:sym typeface="Roboto"/>
              </a:rPr>
              <a:t>4. Strict Not Equal to (</a:t>
            </a:r>
            <a:r>
              <a:rPr b="1" lang="en" sz="1250">
                <a:solidFill>
                  <a:srgbClr val="188038"/>
                </a:solidFill>
                <a:highlight>
                  <a:schemeClr val="lt1"/>
                </a:highlight>
                <a:latin typeface="Courier New"/>
                <a:ea typeface="Courier New"/>
                <a:cs typeface="Courier New"/>
                <a:sym typeface="Courier New"/>
              </a:rPr>
              <a:t>!==</a:t>
            </a:r>
            <a:r>
              <a:rPr b="1"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Checks if two values are not equal or have different data types.</a:t>
            </a:r>
            <a:endParaRPr sz="1400">
              <a:solidFill>
                <a:srgbClr val="374151"/>
              </a:solidFill>
              <a:highlight>
                <a:schemeClr val="lt1"/>
              </a:highlight>
              <a:latin typeface="Roboto"/>
              <a:ea typeface="Roboto"/>
              <a:cs typeface="Roboto"/>
              <a:sym typeface="Roboto"/>
            </a:endParaRPr>
          </a:p>
        </p:txBody>
      </p:sp>
      <p:pic>
        <p:nvPicPr>
          <p:cNvPr id="368" name="Google Shape;368;p36"/>
          <p:cNvPicPr preferRelativeResize="0"/>
          <p:nvPr/>
        </p:nvPicPr>
        <p:blipFill rotWithShape="1">
          <a:blip r:embed="rId3">
            <a:alphaModFix/>
          </a:blip>
          <a:srcRect b="0" l="0" r="0" t="0"/>
          <a:stretch/>
        </p:blipFill>
        <p:spPr>
          <a:xfrm>
            <a:off x="2212475" y="1705275"/>
            <a:ext cx="2600325" cy="409575"/>
          </a:xfrm>
          <a:prstGeom prst="rect">
            <a:avLst/>
          </a:prstGeom>
          <a:noFill/>
          <a:ln>
            <a:noFill/>
          </a:ln>
        </p:spPr>
      </p:pic>
      <p:pic>
        <p:nvPicPr>
          <p:cNvPr id="369" name="Google Shape;369;p36"/>
          <p:cNvPicPr preferRelativeResize="0"/>
          <p:nvPr/>
        </p:nvPicPr>
        <p:blipFill rotWithShape="1">
          <a:blip r:embed="rId4">
            <a:alphaModFix/>
          </a:blip>
          <a:srcRect b="0" l="0" r="0" t="0"/>
          <a:stretch/>
        </p:blipFill>
        <p:spPr>
          <a:xfrm>
            <a:off x="2169613" y="2472750"/>
            <a:ext cx="2686050" cy="466725"/>
          </a:xfrm>
          <a:prstGeom prst="rect">
            <a:avLst/>
          </a:prstGeom>
          <a:noFill/>
          <a:ln>
            <a:noFill/>
          </a:ln>
        </p:spPr>
      </p:pic>
      <p:pic>
        <p:nvPicPr>
          <p:cNvPr id="370" name="Google Shape;370;p36"/>
          <p:cNvPicPr preferRelativeResize="0"/>
          <p:nvPr/>
        </p:nvPicPr>
        <p:blipFill rotWithShape="1">
          <a:blip r:embed="rId5">
            <a:alphaModFix/>
          </a:blip>
          <a:srcRect b="0" l="0" r="0" t="0"/>
          <a:stretch/>
        </p:blipFill>
        <p:spPr>
          <a:xfrm>
            <a:off x="2350588" y="3401825"/>
            <a:ext cx="2324100" cy="438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76" name="Google Shape;376;p3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solidFill>
                  <a:srgbClr val="000000"/>
                </a:solidFill>
                <a:highlight>
                  <a:schemeClr val="lt1"/>
                </a:highlight>
                <a:latin typeface="Roboto"/>
                <a:ea typeface="Roboto"/>
                <a:cs typeface="Roboto"/>
                <a:sym typeface="Roboto"/>
              </a:rPr>
              <a:t>5. Greater than (</a:t>
            </a:r>
            <a:r>
              <a:rPr b="1" lang="en" sz="1150">
                <a:solidFill>
                  <a:srgbClr val="188038"/>
                </a:solidFill>
                <a:highlight>
                  <a:schemeClr val="lt1"/>
                </a:highlight>
                <a:latin typeface="Courier New"/>
                <a:ea typeface="Courier New"/>
                <a:cs typeface="Courier New"/>
                <a:sym typeface="Courier New"/>
              </a:rPr>
              <a:t>&gt;</a:t>
            </a:r>
            <a:r>
              <a:rPr b="1" lang="en">
                <a:solidFill>
                  <a:srgbClr val="000000"/>
                </a:solidFill>
                <a:highlight>
                  <a:schemeClr val="lt1"/>
                </a:highlight>
                <a:latin typeface="Roboto"/>
                <a:ea typeface="Roboto"/>
                <a:cs typeface="Roboto"/>
                <a:sym typeface="Roboto"/>
              </a:rPr>
              <a:t>):</a:t>
            </a:r>
            <a:r>
              <a:rPr b="1" lang="en">
                <a:solidFill>
                  <a:srgbClr val="374151"/>
                </a:solidFill>
                <a:highlight>
                  <a:schemeClr val="lt1"/>
                </a:highlight>
                <a:latin typeface="Roboto"/>
                <a:ea typeface="Roboto"/>
                <a:cs typeface="Roboto"/>
                <a:sym typeface="Roboto"/>
              </a:rPr>
              <a:t> </a:t>
            </a:r>
            <a:r>
              <a:rPr lang="en">
                <a:solidFill>
                  <a:srgbClr val="374151"/>
                </a:solidFill>
                <a:highlight>
                  <a:schemeClr val="lt1"/>
                </a:highlight>
                <a:latin typeface="Roboto"/>
                <a:ea typeface="Roboto"/>
                <a:cs typeface="Roboto"/>
                <a:sym typeface="Roboto"/>
              </a:rPr>
              <a:t>Checks if the left operand is greater than the right operand.</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b="1">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a:solidFill>
                  <a:srgbClr val="374151"/>
                </a:solidFill>
                <a:highlight>
                  <a:schemeClr val="lt1"/>
                </a:highlight>
                <a:latin typeface="Roboto"/>
                <a:ea typeface="Roboto"/>
                <a:cs typeface="Roboto"/>
                <a:sym typeface="Roboto"/>
              </a:rPr>
              <a:t>6. </a:t>
            </a:r>
            <a:r>
              <a:rPr b="1" lang="en">
                <a:solidFill>
                  <a:srgbClr val="000000"/>
                </a:solidFill>
                <a:highlight>
                  <a:schemeClr val="lt1"/>
                </a:highlight>
                <a:latin typeface="Roboto"/>
                <a:ea typeface="Roboto"/>
                <a:cs typeface="Roboto"/>
                <a:sym typeface="Roboto"/>
              </a:rPr>
              <a:t>Less than (</a:t>
            </a:r>
            <a:r>
              <a:rPr b="1" lang="en" sz="1150">
                <a:solidFill>
                  <a:srgbClr val="188038"/>
                </a:solidFill>
                <a:highlight>
                  <a:schemeClr val="lt1"/>
                </a:highlight>
                <a:latin typeface="Courier New"/>
                <a:ea typeface="Courier New"/>
                <a:cs typeface="Courier New"/>
                <a:sym typeface="Courier New"/>
              </a:rPr>
              <a:t>&lt;</a:t>
            </a:r>
            <a:r>
              <a:rPr b="1" lang="en">
                <a:solidFill>
                  <a:srgbClr val="000000"/>
                </a:solidFill>
                <a:highlight>
                  <a:schemeClr val="lt1"/>
                </a:highlight>
                <a:latin typeface="Roboto"/>
                <a:ea typeface="Roboto"/>
                <a:cs typeface="Roboto"/>
                <a:sym typeface="Roboto"/>
              </a:rPr>
              <a:t>):</a:t>
            </a:r>
            <a:r>
              <a:rPr lang="en">
                <a:solidFill>
                  <a:srgbClr val="374151"/>
                </a:solidFill>
                <a:highlight>
                  <a:schemeClr val="lt1"/>
                </a:highlight>
                <a:latin typeface="Roboto"/>
                <a:ea typeface="Roboto"/>
                <a:cs typeface="Roboto"/>
                <a:sym typeface="Roboto"/>
              </a:rPr>
              <a:t> Checks if the left operand is less than the right operand.</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b="1" lang="en">
                <a:solidFill>
                  <a:srgbClr val="374151"/>
                </a:solidFill>
                <a:highlight>
                  <a:schemeClr val="lt1"/>
                </a:highlight>
                <a:latin typeface="Roboto"/>
                <a:ea typeface="Roboto"/>
                <a:cs typeface="Roboto"/>
                <a:sym typeface="Roboto"/>
              </a:rPr>
              <a:t>7. </a:t>
            </a:r>
            <a:r>
              <a:rPr b="1" lang="en">
                <a:solidFill>
                  <a:srgbClr val="000000"/>
                </a:solidFill>
                <a:highlight>
                  <a:schemeClr val="lt1"/>
                </a:highlight>
                <a:latin typeface="Roboto"/>
                <a:ea typeface="Roboto"/>
                <a:cs typeface="Roboto"/>
                <a:sym typeface="Roboto"/>
              </a:rPr>
              <a:t>Greater than or Equal to (</a:t>
            </a:r>
            <a:r>
              <a:rPr b="1" lang="en" sz="1150">
                <a:solidFill>
                  <a:srgbClr val="188038"/>
                </a:solidFill>
                <a:highlight>
                  <a:schemeClr val="lt1"/>
                </a:highlight>
                <a:latin typeface="Courier New"/>
                <a:ea typeface="Courier New"/>
                <a:cs typeface="Courier New"/>
                <a:sym typeface="Courier New"/>
              </a:rPr>
              <a:t>&gt;=</a:t>
            </a:r>
            <a:r>
              <a:rPr b="1" lang="en">
                <a:solidFill>
                  <a:srgbClr val="000000"/>
                </a:solidFill>
                <a:highlight>
                  <a:schemeClr val="lt1"/>
                </a:highlight>
                <a:latin typeface="Roboto"/>
                <a:ea typeface="Roboto"/>
                <a:cs typeface="Roboto"/>
                <a:sym typeface="Roboto"/>
              </a:rPr>
              <a:t>):</a:t>
            </a:r>
            <a:r>
              <a:rPr b="1" lang="en">
                <a:solidFill>
                  <a:srgbClr val="374151"/>
                </a:solidFill>
                <a:highlight>
                  <a:schemeClr val="lt1"/>
                </a:highlight>
                <a:latin typeface="Roboto"/>
                <a:ea typeface="Roboto"/>
                <a:cs typeface="Roboto"/>
                <a:sym typeface="Roboto"/>
              </a:rPr>
              <a:t> </a:t>
            </a:r>
            <a:r>
              <a:rPr lang="en">
                <a:solidFill>
                  <a:srgbClr val="374151"/>
                </a:solidFill>
                <a:highlight>
                  <a:schemeClr val="lt1"/>
                </a:highlight>
                <a:latin typeface="Roboto"/>
                <a:ea typeface="Roboto"/>
                <a:cs typeface="Roboto"/>
                <a:sym typeface="Roboto"/>
              </a:rPr>
              <a:t>Checks if the left operand is greater than or equal to the right operand.</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b="1" lang="en">
                <a:solidFill>
                  <a:srgbClr val="374151"/>
                </a:solidFill>
                <a:highlight>
                  <a:schemeClr val="lt1"/>
                </a:highlight>
                <a:latin typeface="Roboto"/>
                <a:ea typeface="Roboto"/>
                <a:cs typeface="Roboto"/>
                <a:sym typeface="Roboto"/>
              </a:rPr>
              <a:t>8. </a:t>
            </a:r>
            <a:r>
              <a:rPr b="1" lang="en">
                <a:solidFill>
                  <a:srgbClr val="000000"/>
                </a:solidFill>
                <a:highlight>
                  <a:schemeClr val="lt1"/>
                </a:highlight>
                <a:latin typeface="Roboto"/>
                <a:ea typeface="Roboto"/>
                <a:cs typeface="Roboto"/>
                <a:sym typeface="Roboto"/>
              </a:rPr>
              <a:t>Less than or Equal to (</a:t>
            </a:r>
            <a:r>
              <a:rPr b="1" lang="en" sz="1150">
                <a:solidFill>
                  <a:srgbClr val="188038"/>
                </a:solidFill>
                <a:highlight>
                  <a:schemeClr val="lt1"/>
                </a:highlight>
                <a:latin typeface="Courier New"/>
                <a:ea typeface="Courier New"/>
                <a:cs typeface="Courier New"/>
                <a:sym typeface="Courier New"/>
              </a:rPr>
              <a:t>&lt;=</a:t>
            </a:r>
            <a:r>
              <a:rPr b="1" lang="en">
                <a:solidFill>
                  <a:srgbClr val="000000"/>
                </a:solidFill>
                <a:highlight>
                  <a:schemeClr val="lt1"/>
                </a:highlight>
                <a:latin typeface="Roboto"/>
                <a:ea typeface="Roboto"/>
                <a:cs typeface="Roboto"/>
                <a:sym typeface="Roboto"/>
              </a:rPr>
              <a:t>):</a:t>
            </a:r>
            <a:r>
              <a:rPr lang="en">
                <a:solidFill>
                  <a:srgbClr val="374151"/>
                </a:solidFill>
                <a:highlight>
                  <a:schemeClr val="lt1"/>
                </a:highlight>
                <a:latin typeface="Roboto"/>
                <a:ea typeface="Roboto"/>
                <a:cs typeface="Roboto"/>
                <a:sym typeface="Roboto"/>
              </a:rPr>
              <a:t> Checks if the left operand is less than or equal to the right operand.</a:t>
            </a:r>
            <a:endParaRPr>
              <a:solidFill>
                <a:srgbClr val="374151"/>
              </a:solidFill>
              <a:highlight>
                <a:schemeClr val="lt1"/>
              </a:highlight>
              <a:latin typeface="Roboto"/>
              <a:ea typeface="Roboto"/>
              <a:cs typeface="Roboto"/>
              <a:sym typeface="Roboto"/>
            </a:endParaRPr>
          </a:p>
        </p:txBody>
      </p:sp>
      <p:pic>
        <p:nvPicPr>
          <p:cNvPr id="377" name="Google Shape;377;p37"/>
          <p:cNvPicPr preferRelativeResize="0"/>
          <p:nvPr/>
        </p:nvPicPr>
        <p:blipFill rotWithShape="1">
          <a:blip r:embed="rId3">
            <a:alphaModFix/>
          </a:blip>
          <a:srcRect b="0" l="0" r="0" t="0"/>
          <a:stretch/>
        </p:blipFill>
        <p:spPr>
          <a:xfrm>
            <a:off x="2401000" y="1651400"/>
            <a:ext cx="1842470" cy="498650"/>
          </a:xfrm>
          <a:prstGeom prst="rect">
            <a:avLst/>
          </a:prstGeom>
          <a:noFill/>
          <a:ln>
            <a:noFill/>
          </a:ln>
        </p:spPr>
      </p:pic>
      <p:pic>
        <p:nvPicPr>
          <p:cNvPr id="378" name="Google Shape;378;p37"/>
          <p:cNvPicPr preferRelativeResize="0"/>
          <p:nvPr/>
        </p:nvPicPr>
        <p:blipFill rotWithShape="1">
          <a:blip r:embed="rId4">
            <a:alphaModFix/>
          </a:blip>
          <a:srcRect b="0" l="0" r="0" t="0"/>
          <a:stretch/>
        </p:blipFill>
        <p:spPr>
          <a:xfrm>
            <a:off x="2407838" y="2459275"/>
            <a:ext cx="1828800" cy="419100"/>
          </a:xfrm>
          <a:prstGeom prst="rect">
            <a:avLst/>
          </a:prstGeom>
          <a:noFill/>
          <a:ln>
            <a:noFill/>
          </a:ln>
        </p:spPr>
      </p:pic>
      <p:pic>
        <p:nvPicPr>
          <p:cNvPr id="379" name="Google Shape;379;p37"/>
          <p:cNvPicPr preferRelativeResize="0"/>
          <p:nvPr/>
        </p:nvPicPr>
        <p:blipFill rotWithShape="1">
          <a:blip r:embed="rId5">
            <a:alphaModFix/>
          </a:blip>
          <a:srcRect b="0" l="0" r="0" t="0"/>
          <a:stretch/>
        </p:blipFill>
        <p:spPr>
          <a:xfrm>
            <a:off x="2360225" y="3267175"/>
            <a:ext cx="1876425" cy="352425"/>
          </a:xfrm>
          <a:prstGeom prst="rect">
            <a:avLst/>
          </a:prstGeom>
          <a:noFill/>
          <a:ln>
            <a:noFill/>
          </a:ln>
        </p:spPr>
      </p:pic>
      <p:pic>
        <p:nvPicPr>
          <p:cNvPr id="380" name="Google Shape;380;p37"/>
          <p:cNvPicPr preferRelativeResize="0"/>
          <p:nvPr/>
        </p:nvPicPr>
        <p:blipFill rotWithShape="1">
          <a:blip r:embed="rId6">
            <a:alphaModFix/>
          </a:blip>
          <a:srcRect b="0" l="0" r="0" t="0"/>
          <a:stretch/>
        </p:blipFill>
        <p:spPr>
          <a:xfrm>
            <a:off x="2360225" y="4008400"/>
            <a:ext cx="2209800" cy="457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86" name="Google Shape;386;p3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43541"/>
                </a:solidFill>
                <a:highlight>
                  <a:schemeClr val="lt1"/>
                </a:highlight>
                <a:latin typeface="Roboto"/>
                <a:ea typeface="Roboto"/>
                <a:cs typeface="Roboto"/>
                <a:sym typeface="Roboto"/>
              </a:rPr>
              <a:t>4. Logical operators for boolean logic</a:t>
            </a:r>
            <a:endParaRPr b="1" sz="1500">
              <a:solidFill>
                <a:srgbClr val="34354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Logical operators in JavaScript are used to perform boolean logic operations on boolean values (true or false) or expressions that can be evaluated as such.  Here are the common logical operators:</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200"/>
              </a:spcBef>
              <a:spcAft>
                <a:spcPts val="0"/>
              </a:spcAft>
              <a:buSzPts val="1300"/>
              <a:buAutoNum type="arabicPeriod"/>
            </a:pPr>
            <a:r>
              <a:rPr lang="en" sz="1400">
                <a:solidFill>
                  <a:srgbClr val="000000"/>
                </a:solidFill>
                <a:highlight>
                  <a:schemeClr val="lt1"/>
                </a:highlight>
                <a:latin typeface="Roboto"/>
                <a:ea typeface="Roboto"/>
                <a:cs typeface="Roboto"/>
                <a:sym typeface="Roboto"/>
              </a:rPr>
              <a:t>Logical AND (</a:t>
            </a:r>
            <a:r>
              <a:rPr lang="en" sz="1250">
                <a:solidFill>
                  <a:srgbClr val="188038"/>
                </a:solidFill>
                <a:highlight>
                  <a:schemeClr val="lt1"/>
                </a:highlight>
                <a:latin typeface="Courier New"/>
                <a:ea typeface="Courier New"/>
                <a:cs typeface="Courier New"/>
                <a:sym typeface="Courier New"/>
              </a:rPr>
              <a:t>&amp;&amp;</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Returns </a:t>
            </a:r>
            <a:r>
              <a:rPr lang="en" sz="1150">
                <a:solidFill>
                  <a:srgbClr val="188038"/>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if both operands are </a:t>
            </a:r>
            <a:r>
              <a:rPr lang="en" sz="1150">
                <a:solidFill>
                  <a:srgbClr val="188038"/>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otherwise returns </a:t>
            </a:r>
            <a:r>
              <a:rPr lang="en" sz="1150">
                <a:solidFill>
                  <a:srgbClr val="188038"/>
                </a:solidFill>
                <a:highlight>
                  <a:schemeClr val="lt1"/>
                </a:highlight>
                <a:latin typeface="Courier New"/>
                <a:ea typeface="Courier New"/>
                <a:cs typeface="Courier New"/>
                <a:sym typeface="Courier New"/>
              </a:rPr>
              <a:t>false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45720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200"/>
              </a:spcBef>
              <a:spcAft>
                <a:spcPts val="0"/>
              </a:spcAft>
              <a:buSzPts val="1300"/>
              <a:buAutoNum type="arabicPeriod"/>
            </a:pPr>
            <a:r>
              <a:rPr lang="en" sz="1400">
                <a:solidFill>
                  <a:srgbClr val="000000"/>
                </a:solidFill>
                <a:highlight>
                  <a:schemeClr val="lt1"/>
                </a:highlight>
                <a:latin typeface="Roboto"/>
                <a:ea typeface="Roboto"/>
                <a:cs typeface="Roboto"/>
                <a:sym typeface="Roboto"/>
              </a:rPr>
              <a:t>Logical OR (</a:t>
            </a:r>
            <a:r>
              <a:rPr lang="en" sz="1250">
                <a:solidFill>
                  <a:srgbClr val="188038"/>
                </a:solidFill>
                <a:highlight>
                  <a:schemeClr val="lt1"/>
                </a:highlight>
                <a:latin typeface="Courier New"/>
                <a:ea typeface="Courier New"/>
                <a:cs typeface="Courier New"/>
                <a:sym typeface="Courier New"/>
              </a:rPr>
              <a:t>||</a:t>
            </a:r>
            <a:r>
              <a:rPr lang="en" sz="1400">
                <a:solidFill>
                  <a:srgbClr val="000000"/>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Returns </a:t>
            </a:r>
            <a:r>
              <a:rPr lang="en" sz="1150">
                <a:solidFill>
                  <a:srgbClr val="188038"/>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if at least one operand is </a:t>
            </a:r>
            <a:r>
              <a:rPr lang="en" sz="1150">
                <a:solidFill>
                  <a:srgbClr val="188038"/>
                </a:solidFill>
                <a:highlight>
                  <a:schemeClr val="lt1"/>
                </a:highlight>
                <a:latin typeface="Courier New"/>
                <a:ea typeface="Courier New"/>
                <a:cs typeface="Courier New"/>
                <a:sym typeface="Courier New"/>
              </a:rPr>
              <a:t>true</a:t>
            </a:r>
            <a:r>
              <a:rPr lang="en" sz="1400">
                <a:solidFill>
                  <a:srgbClr val="374151"/>
                </a:solidFill>
                <a:highlight>
                  <a:schemeClr val="lt1"/>
                </a:highlight>
                <a:latin typeface="Roboto"/>
                <a:ea typeface="Roboto"/>
                <a:cs typeface="Roboto"/>
                <a:sym typeface="Roboto"/>
              </a:rPr>
              <a:t>, otherwise returns </a:t>
            </a:r>
            <a:r>
              <a:rPr lang="en" sz="1150">
                <a:solidFill>
                  <a:srgbClr val="188038"/>
                </a:solidFill>
                <a:highlight>
                  <a:schemeClr val="lt1"/>
                </a:highlight>
                <a:latin typeface="Courier New"/>
                <a:ea typeface="Courier New"/>
                <a:cs typeface="Courier New"/>
                <a:sym typeface="Courier New"/>
              </a:rPr>
              <a:t>false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387" name="Google Shape;387;p38"/>
          <p:cNvPicPr preferRelativeResize="0"/>
          <p:nvPr/>
        </p:nvPicPr>
        <p:blipFill rotWithShape="1">
          <a:blip r:embed="rId3">
            <a:alphaModFix/>
          </a:blip>
          <a:srcRect b="0" l="0" r="0" t="0"/>
          <a:stretch/>
        </p:blipFill>
        <p:spPr>
          <a:xfrm>
            <a:off x="2710700" y="2957475"/>
            <a:ext cx="2050786" cy="498650"/>
          </a:xfrm>
          <a:prstGeom prst="rect">
            <a:avLst/>
          </a:prstGeom>
          <a:noFill/>
          <a:ln>
            <a:noFill/>
          </a:ln>
        </p:spPr>
      </p:pic>
      <p:pic>
        <p:nvPicPr>
          <p:cNvPr id="388" name="Google Shape;388;p38"/>
          <p:cNvPicPr preferRelativeResize="0"/>
          <p:nvPr/>
        </p:nvPicPr>
        <p:blipFill rotWithShape="1">
          <a:blip r:embed="rId4">
            <a:alphaModFix/>
          </a:blip>
          <a:srcRect b="0" l="0" r="0" t="0"/>
          <a:stretch/>
        </p:blipFill>
        <p:spPr>
          <a:xfrm>
            <a:off x="2521638" y="3841400"/>
            <a:ext cx="2428908" cy="498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394" name="Google Shape;394;p3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solidFill>
                  <a:srgbClr val="000000"/>
                </a:solidFill>
                <a:highlight>
                  <a:schemeClr val="lt1"/>
                </a:highlight>
                <a:latin typeface="Roboto"/>
                <a:ea typeface="Roboto"/>
                <a:cs typeface="Roboto"/>
                <a:sym typeface="Roboto"/>
              </a:rPr>
              <a:t>3. Logical NOT (</a:t>
            </a:r>
            <a:r>
              <a:rPr b="1" lang="en" sz="1150">
                <a:solidFill>
                  <a:srgbClr val="188038"/>
                </a:solidFill>
                <a:highlight>
                  <a:schemeClr val="lt1"/>
                </a:highlight>
                <a:latin typeface="Courier New"/>
                <a:ea typeface="Courier New"/>
                <a:cs typeface="Courier New"/>
                <a:sym typeface="Courier New"/>
              </a:rPr>
              <a:t>!</a:t>
            </a:r>
            <a:r>
              <a:rPr b="1" lang="en">
                <a:solidFill>
                  <a:srgbClr val="000000"/>
                </a:solidFill>
                <a:highlight>
                  <a:schemeClr val="lt1"/>
                </a:highlight>
                <a:latin typeface="Roboto"/>
                <a:ea typeface="Roboto"/>
                <a:cs typeface="Roboto"/>
                <a:sym typeface="Roboto"/>
              </a:rPr>
              <a:t>):</a:t>
            </a:r>
            <a:r>
              <a:rPr b="1" lang="en">
                <a:solidFill>
                  <a:srgbClr val="374151"/>
                </a:solidFill>
                <a:highlight>
                  <a:schemeClr val="lt1"/>
                </a:highlight>
                <a:latin typeface="Roboto"/>
                <a:ea typeface="Roboto"/>
                <a:cs typeface="Roboto"/>
                <a:sym typeface="Roboto"/>
              </a:rPr>
              <a:t> </a:t>
            </a:r>
            <a:r>
              <a:rPr lang="en">
                <a:solidFill>
                  <a:srgbClr val="374151"/>
                </a:solidFill>
                <a:highlight>
                  <a:schemeClr val="lt1"/>
                </a:highlight>
                <a:latin typeface="Roboto"/>
                <a:ea typeface="Roboto"/>
                <a:cs typeface="Roboto"/>
                <a:sym typeface="Roboto"/>
              </a:rPr>
              <a:t>Reverses the boolean value of an operand.</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n">
                <a:solidFill>
                  <a:srgbClr val="374151"/>
                </a:solidFill>
                <a:highlight>
                  <a:schemeClr val="lt1"/>
                </a:highlight>
                <a:latin typeface="Roboto"/>
                <a:ea typeface="Roboto"/>
                <a:cs typeface="Roboto"/>
                <a:sym typeface="Roboto"/>
              </a:rPr>
              <a:t>Logical operators are often used in conditional statements (if, else if, else) and loops to control the flow of code based on conditions:</a:t>
            </a:r>
            <a:endParaRPr>
              <a:solidFill>
                <a:srgbClr val="374151"/>
              </a:solidFill>
              <a:highlight>
                <a:schemeClr val="lt1"/>
              </a:highlight>
              <a:latin typeface="Roboto"/>
              <a:ea typeface="Roboto"/>
              <a:cs typeface="Roboto"/>
              <a:sym typeface="Roboto"/>
            </a:endParaRPr>
          </a:p>
        </p:txBody>
      </p:sp>
      <p:pic>
        <p:nvPicPr>
          <p:cNvPr id="395" name="Google Shape;395;p39"/>
          <p:cNvPicPr preferRelativeResize="0"/>
          <p:nvPr/>
        </p:nvPicPr>
        <p:blipFill rotWithShape="1">
          <a:blip r:embed="rId3">
            <a:alphaModFix/>
          </a:blip>
          <a:srcRect b="0" l="0" r="0" t="0"/>
          <a:stretch/>
        </p:blipFill>
        <p:spPr>
          <a:xfrm>
            <a:off x="1250050" y="2571750"/>
            <a:ext cx="3924051" cy="1757050"/>
          </a:xfrm>
          <a:prstGeom prst="rect">
            <a:avLst/>
          </a:prstGeom>
          <a:noFill/>
          <a:ln>
            <a:noFill/>
          </a:ln>
        </p:spPr>
      </p:pic>
      <p:sp>
        <p:nvSpPr>
          <p:cNvPr id="396" name="Google Shape;396;p39"/>
          <p:cNvSpPr txBox="1"/>
          <p:nvPr/>
        </p:nvSpPr>
        <p:spPr>
          <a:xfrm>
            <a:off x="5322200" y="2673350"/>
            <a:ext cx="2908500" cy="150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374151"/>
                </a:solidFill>
                <a:highlight>
                  <a:schemeClr val="lt1"/>
                </a:highlight>
                <a:latin typeface="Roboto"/>
                <a:ea typeface="Roboto"/>
                <a:cs typeface="Roboto"/>
                <a:sym typeface="Roboto"/>
              </a:rPr>
              <a:t>In this example, the </a:t>
            </a:r>
            <a:r>
              <a:rPr b="0" i="0" lang="en" sz="1050" u="none" cap="none" strike="noStrike">
                <a:solidFill>
                  <a:srgbClr val="188038"/>
                </a:solidFill>
                <a:highlight>
                  <a:schemeClr val="lt1"/>
                </a:highlight>
                <a:latin typeface="Courier New"/>
                <a:ea typeface="Courier New"/>
                <a:cs typeface="Courier New"/>
                <a:sym typeface="Courier New"/>
              </a:rPr>
              <a:t>&amp;&amp;</a:t>
            </a:r>
            <a:r>
              <a:rPr b="0" i="0" lang="en" sz="1300" u="none" cap="none" strike="noStrike">
                <a:solidFill>
                  <a:srgbClr val="374151"/>
                </a:solidFill>
                <a:highlight>
                  <a:schemeClr val="lt1"/>
                </a:highlight>
                <a:latin typeface="Roboto"/>
                <a:ea typeface="Roboto"/>
                <a:cs typeface="Roboto"/>
                <a:sym typeface="Roboto"/>
              </a:rPr>
              <a:t> and </a:t>
            </a:r>
            <a:r>
              <a:rPr b="0" i="0" lang="en" sz="1050" u="none" cap="none" strike="noStrike">
                <a:solidFill>
                  <a:srgbClr val="188038"/>
                </a:solidFill>
                <a:highlight>
                  <a:schemeClr val="lt1"/>
                </a:highlight>
                <a:latin typeface="Courier New"/>
                <a:ea typeface="Courier New"/>
                <a:cs typeface="Courier New"/>
                <a:sym typeface="Courier New"/>
              </a:rPr>
              <a:t>||</a:t>
            </a:r>
            <a:r>
              <a:rPr b="0" i="0" lang="en" sz="1300" u="none" cap="none" strike="noStrike">
                <a:solidFill>
                  <a:srgbClr val="374151"/>
                </a:solidFill>
                <a:highlight>
                  <a:schemeClr val="lt1"/>
                </a:highlight>
                <a:latin typeface="Roboto"/>
                <a:ea typeface="Roboto"/>
                <a:cs typeface="Roboto"/>
                <a:sym typeface="Roboto"/>
              </a:rPr>
              <a:t> operators are used to create compound conditions, and the </a:t>
            </a:r>
            <a:r>
              <a:rPr b="0" i="0" lang="en" sz="1050" u="none" cap="none" strike="noStrike">
                <a:solidFill>
                  <a:srgbClr val="188038"/>
                </a:solidFill>
                <a:highlight>
                  <a:schemeClr val="lt1"/>
                </a:highlight>
                <a:latin typeface="Courier New"/>
                <a:ea typeface="Courier New"/>
                <a:cs typeface="Courier New"/>
                <a:sym typeface="Courier New"/>
              </a:rPr>
              <a:t>!</a:t>
            </a:r>
            <a:r>
              <a:rPr b="0" i="0" lang="en" sz="1300" u="none" cap="none" strike="noStrike">
                <a:solidFill>
                  <a:srgbClr val="374151"/>
                </a:solidFill>
                <a:highlight>
                  <a:schemeClr val="lt1"/>
                </a:highlight>
                <a:latin typeface="Roboto"/>
                <a:ea typeface="Roboto"/>
                <a:cs typeface="Roboto"/>
                <a:sym typeface="Roboto"/>
              </a:rPr>
              <a:t> operator is used to negate the </a:t>
            </a:r>
            <a:r>
              <a:rPr b="0" i="0" lang="en" sz="1050" u="none" cap="none" strike="noStrike">
                <a:solidFill>
                  <a:srgbClr val="188038"/>
                </a:solidFill>
                <a:highlight>
                  <a:schemeClr val="lt1"/>
                </a:highlight>
                <a:latin typeface="Courier New"/>
                <a:ea typeface="Courier New"/>
                <a:cs typeface="Courier New"/>
                <a:sym typeface="Courier New"/>
              </a:rPr>
              <a:t>isStudent</a:t>
            </a:r>
            <a:r>
              <a:rPr b="0" i="0" lang="en" sz="1300" u="none" cap="none" strike="noStrike">
                <a:solidFill>
                  <a:srgbClr val="374151"/>
                </a:solidFill>
                <a:highlight>
                  <a:schemeClr val="lt1"/>
                </a:highlight>
                <a:latin typeface="Roboto"/>
                <a:ea typeface="Roboto"/>
                <a:cs typeface="Roboto"/>
                <a:sym typeface="Roboto"/>
              </a:rPr>
              <a:t> value.</a:t>
            </a:r>
            <a:endParaRPr b="0" i="0" sz="1500" u="none" cap="none" strike="noStrike">
              <a:solidFill>
                <a:srgbClr val="000000"/>
              </a:solidFill>
              <a:highlight>
                <a:schemeClr val="lt1"/>
              </a:highlight>
              <a:latin typeface="Lato"/>
              <a:ea typeface="Lato"/>
              <a:cs typeface="Lato"/>
              <a:sym typeface="Lato"/>
            </a:endParaRPr>
          </a:p>
        </p:txBody>
      </p:sp>
      <p:pic>
        <p:nvPicPr>
          <p:cNvPr id="397" name="Google Shape;397;p39"/>
          <p:cNvPicPr preferRelativeResize="0"/>
          <p:nvPr/>
        </p:nvPicPr>
        <p:blipFill rotWithShape="1">
          <a:blip r:embed="rId4">
            <a:alphaModFix/>
          </a:blip>
          <a:srcRect b="0" l="0" r="0" t="0"/>
          <a:stretch/>
        </p:blipFill>
        <p:spPr>
          <a:xfrm>
            <a:off x="2388550" y="1664850"/>
            <a:ext cx="1647056" cy="498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403" name="Google Shape;403;p4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5. String Concatenation:</a:t>
            </a:r>
            <a:endParaRPr b="1" sz="16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operator is used to concatenate strings.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highlight>
                <a:schemeClr val="lt1"/>
              </a:highlight>
            </a:endParaRPr>
          </a:p>
        </p:txBody>
      </p:sp>
      <p:pic>
        <p:nvPicPr>
          <p:cNvPr id="404" name="Google Shape;404;p40"/>
          <p:cNvPicPr preferRelativeResize="0"/>
          <p:nvPr/>
        </p:nvPicPr>
        <p:blipFill rotWithShape="1">
          <a:blip r:embed="rId3">
            <a:alphaModFix/>
          </a:blip>
          <a:srcRect b="0" l="0" r="0" t="0"/>
          <a:stretch/>
        </p:blipFill>
        <p:spPr>
          <a:xfrm>
            <a:off x="1198850" y="2497800"/>
            <a:ext cx="6477000" cy="1009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a:p>
            <a:pPr indent="0" lvl="0" marL="0" rtl="0" algn="l">
              <a:lnSpc>
                <a:spcPct val="100000"/>
              </a:lnSpc>
              <a:spcBef>
                <a:spcPts val="0"/>
              </a:spcBef>
              <a:spcAft>
                <a:spcPts val="0"/>
              </a:spcAft>
              <a:buSzPct val="111111"/>
              <a:buNone/>
            </a:pPr>
            <a:r>
              <a:t/>
            </a:r>
            <a:endParaRPr/>
          </a:p>
        </p:txBody>
      </p:sp>
      <p:sp>
        <p:nvSpPr>
          <p:cNvPr id="410" name="Google Shape;410;p4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33333"/>
              </a:lnSpc>
              <a:spcBef>
                <a:spcPts val="1800"/>
              </a:spcBef>
              <a:spcAft>
                <a:spcPts val="0"/>
              </a:spcAft>
              <a:buSzPts val="1300"/>
              <a:buNone/>
            </a:pPr>
            <a:r>
              <a:rPr b="1" lang="en" sz="1700">
                <a:solidFill>
                  <a:srgbClr val="000000"/>
                </a:solidFill>
                <a:highlight>
                  <a:schemeClr val="lt1"/>
                </a:highlight>
                <a:latin typeface="Roboto"/>
                <a:ea typeface="Roboto"/>
                <a:cs typeface="Roboto"/>
                <a:sym typeface="Roboto"/>
              </a:rPr>
              <a:t>Expressions:</a:t>
            </a:r>
            <a:endParaRPr b="1" sz="170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Expressions are combinations of values, variables, and operators that produce a result. An expression can be as simple as a single value or complex involving multiple operators.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411" name="Google Shape;411;p41"/>
          <p:cNvPicPr preferRelativeResize="0"/>
          <p:nvPr/>
        </p:nvPicPr>
        <p:blipFill rotWithShape="1">
          <a:blip r:embed="rId3">
            <a:alphaModFix/>
          </a:blip>
          <a:srcRect b="0" l="0" r="0" t="0"/>
          <a:stretch/>
        </p:blipFill>
        <p:spPr>
          <a:xfrm>
            <a:off x="1269975" y="2464800"/>
            <a:ext cx="6273351" cy="720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 2)</a:t>
            </a:r>
            <a:endParaRPr/>
          </a:p>
          <a:p>
            <a:pPr indent="0" lvl="0" marL="0" rtl="0" algn="l">
              <a:lnSpc>
                <a:spcPct val="100000"/>
              </a:lnSpc>
              <a:spcBef>
                <a:spcPts val="0"/>
              </a:spcBef>
              <a:spcAft>
                <a:spcPts val="0"/>
              </a:spcAft>
              <a:buSzPct val="111111"/>
              <a:buNone/>
            </a:pPr>
            <a:r>
              <a:t/>
            </a:r>
            <a:endParaRPr/>
          </a:p>
        </p:txBody>
      </p:sp>
      <p:sp>
        <p:nvSpPr>
          <p:cNvPr id="417" name="Google Shape;417;p4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750">
                <a:solidFill>
                  <a:srgbClr val="000000"/>
                </a:solidFill>
                <a:highlight>
                  <a:schemeClr val="lt1"/>
                </a:highlight>
                <a:latin typeface="Roboto"/>
                <a:ea typeface="Roboto"/>
                <a:cs typeface="Roboto"/>
                <a:sym typeface="Roboto"/>
              </a:rPr>
              <a:t>Exercise 2: Temperature Converter</a:t>
            </a:r>
            <a:endParaRPr b="1" sz="17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Imagine you are creating a temperature converter program that can convert temperatures between Celsius and Fahrenheit. Use operators and expressions to implement this functionality.</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Create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two variables to store the following:</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 temperature value in Celsius</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 temperature value in Fahrenheit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Convert Celsius to Fahrenheit:</a:t>
            </a:r>
            <a:br>
              <a:rPr lang="en" sz="1400">
                <a:solidFill>
                  <a:srgbClr val="374151"/>
                </a:solidFill>
                <a:highlight>
                  <a:schemeClr val="lt1"/>
                </a:highlight>
                <a:latin typeface="Roboto"/>
                <a:ea typeface="Roboto"/>
                <a:cs typeface="Roboto"/>
                <a:sym typeface="Roboto"/>
              </a:rPr>
            </a:br>
            <a:endParaRPr sz="1500">
              <a:highlight>
                <a:schemeClr val="lt1"/>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423" name="Google Shape;423;p4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04800" lvl="0" marL="457200" rtl="0" algn="just">
              <a:lnSpc>
                <a:spcPct val="115000"/>
              </a:lnSpc>
              <a:spcBef>
                <a:spcPts val="1500"/>
              </a:spcBef>
              <a:spcAft>
                <a:spcPts val="0"/>
              </a:spcAft>
              <a:buClr>
                <a:srgbClr val="374151"/>
              </a:buClr>
              <a:buSzPts val="1200"/>
              <a:buFont typeface="Roboto"/>
              <a:buAutoNum type="arabicPeriod" startAt="3"/>
            </a:pPr>
            <a:r>
              <a:rPr lang="en" sz="1400">
                <a:solidFill>
                  <a:srgbClr val="374151"/>
                </a:solidFill>
                <a:highlight>
                  <a:schemeClr val="lt1"/>
                </a:highlight>
                <a:latin typeface="Roboto"/>
                <a:ea typeface="Roboto"/>
                <a:cs typeface="Roboto"/>
                <a:sym typeface="Roboto"/>
              </a:rPr>
              <a:t>Use the formula </a:t>
            </a:r>
            <a:r>
              <a:rPr lang="en" sz="1250">
                <a:solidFill>
                  <a:srgbClr val="374151"/>
                </a:solidFill>
                <a:highlight>
                  <a:schemeClr val="lt1"/>
                </a:highlight>
                <a:latin typeface="Courier New"/>
                <a:ea typeface="Courier New"/>
                <a:cs typeface="Courier New"/>
                <a:sym typeface="Courier New"/>
              </a:rPr>
              <a:t>(Celsius × 9/5) + 32</a:t>
            </a:r>
            <a:r>
              <a:rPr lang="en" sz="1400">
                <a:solidFill>
                  <a:srgbClr val="374151"/>
                </a:solidFill>
                <a:highlight>
                  <a:schemeClr val="lt1"/>
                </a:highlight>
                <a:latin typeface="Roboto"/>
                <a:ea typeface="Roboto"/>
                <a:cs typeface="Roboto"/>
                <a:sym typeface="Roboto"/>
              </a:rPr>
              <a:t> to convert the Celsius temperature to Fahrenheit. Assign the result to the Fahrenheit variable.</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startAt="3"/>
            </a:pPr>
            <a:r>
              <a:rPr lang="en" sz="1400">
                <a:solidFill>
                  <a:srgbClr val="374151"/>
                </a:solidFill>
                <a:highlight>
                  <a:schemeClr val="lt1"/>
                </a:highlight>
                <a:latin typeface="Roboto"/>
                <a:ea typeface="Roboto"/>
                <a:cs typeface="Roboto"/>
                <a:sym typeface="Roboto"/>
              </a:rPr>
              <a:t>Convert Fahrenheit to Celsius: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the formula </a:t>
            </a:r>
            <a:r>
              <a:rPr lang="en" sz="1250">
                <a:solidFill>
                  <a:srgbClr val="374151"/>
                </a:solidFill>
                <a:highlight>
                  <a:schemeClr val="lt1"/>
                </a:highlight>
                <a:latin typeface="Courier New"/>
                <a:ea typeface="Courier New"/>
                <a:cs typeface="Courier New"/>
                <a:sym typeface="Courier New"/>
              </a:rPr>
              <a:t>(Fahrenheit - 32) × 5/9</a:t>
            </a:r>
            <a:r>
              <a:rPr lang="en" sz="1400">
                <a:solidFill>
                  <a:srgbClr val="374151"/>
                </a:solidFill>
                <a:highlight>
                  <a:schemeClr val="lt1"/>
                </a:highlight>
                <a:latin typeface="Roboto"/>
                <a:ea typeface="Roboto"/>
                <a:cs typeface="Roboto"/>
                <a:sym typeface="Roboto"/>
              </a:rPr>
              <a:t> to convert the Fahrenheit temperature to Celsius. Assign the result to the Celsius variable.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3"/>
            </a:pPr>
            <a:r>
              <a:rPr lang="en" sz="1400">
                <a:solidFill>
                  <a:srgbClr val="374151"/>
                </a:solidFill>
                <a:highlight>
                  <a:schemeClr val="lt1"/>
                </a:highlight>
                <a:latin typeface="Roboto"/>
                <a:ea typeface="Roboto"/>
                <a:cs typeface="Roboto"/>
                <a:sym typeface="Roboto"/>
              </a:rPr>
              <a:t>Print Conversion Results: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out messages that display the original Celsius and Fahrenheit temperatures, as well as the converted values in the other unit.</a:t>
            </a:r>
            <a:endParaRPr sz="1500">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89da40846b_0_10"/>
          <p:cNvSpPr txBox="1"/>
          <p:nvPr>
            <p:ph type="ctrTitle"/>
          </p:nvPr>
        </p:nvSpPr>
        <p:spPr>
          <a:xfrm>
            <a:off x="729450" y="1322450"/>
            <a:ext cx="7688100" cy="3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Module 5: Asynchronous JavaScript</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1. Introduction to asynchronous programming</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2. Callback functions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3. Promises: creation, chaining, and error handling</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4. Fetch API for making HTTP requests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5. Async/await syntax</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6. Working with timers (setTimeout, setInterval)</a:t>
            </a:r>
            <a:endParaRPr b="0" sz="14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4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Module 6: Error Handling and Debugging</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1. Understanding common JavaScript errors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2. Using the browser's developer tools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3. Debugging techniques and breakpoints</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4. Handling exceptions with try...catch</a:t>
            </a:r>
            <a:endParaRPr b="0" sz="14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400">
                <a:solidFill>
                  <a:srgbClr val="000000"/>
                </a:solidFill>
                <a:latin typeface="Roboto"/>
                <a:ea typeface="Roboto"/>
                <a:cs typeface="Roboto"/>
                <a:sym typeface="Roboto"/>
              </a:rPr>
              <a:t>5. Console methods for debugging</a:t>
            </a:r>
            <a:endParaRPr b="0" sz="14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900">
              <a:latin typeface="Roboto"/>
              <a:ea typeface="Roboto"/>
              <a:cs typeface="Roboto"/>
              <a:sym typeface="Roboto"/>
            </a:endParaRPr>
          </a:p>
        </p:txBody>
      </p:sp>
      <p:sp>
        <p:nvSpPr>
          <p:cNvPr id="110" name="Google Shape;110;g289da40846b_0_10"/>
          <p:cNvSpPr txBox="1"/>
          <p:nvPr>
            <p:ph idx="1" type="subTitle"/>
          </p:nvPr>
        </p:nvSpPr>
        <p:spPr>
          <a:xfrm>
            <a:off x="636577" y="52805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600"/>
              <a:buNone/>
            </a:pPr>
            <a:r>
              <a:rPr b="1" lang="en" sz="2200">
                <a:solidFill>
                  <a:srgbClr val="000000"/>
                </a:solidFill>
                <a:latin typeface="Roboto"/>
                <a:ea typeface="Roboto"/>
                <a:cs typeface="Roboto"/>
                <a:sym typeface="Roboto"/>
              </a:rPr>
              <a:t>Table of Contents</a:t>
            </a:r>
            <a:endParaRPr sz="1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429" name="Google Shape;429;p4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Exercise 3: Age Group Classifier</a:t>
            </a:r>
            <a:endParaRPr b="1" sz="1550">
              <a:solidFill>
                <a:srgbClr val="000000"/>
              </a:solidFill>
              <a:highlight>
                <a:schemeClr val="lt1"/>
              </a:highlight>
              <a:latin typeface="Roboto"/>
              <a:ea typeface="Roboto"/>
              <a:cs typeface="Roboto"/>
              <a:sym typeface="Roboto"/>
            </a:endParaRPr>
          </a:p>
          <a:p>
            <a:pPr indent="0" lvl="0" marL="0" rtl="0" algn="just">
              <a:lnSpc>
                <a:spcPct val="9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classifies a person into different age groups based on their age. Use comparison operators to determine which group the person falls into.</a:t>
            </a:r>
            <a:endParaRPr sz="1400">
              <a:solidFill>
                <a:srgbClr val="374151"/>
              </a:solidFill>
              <a:highlight>
                <a:schemeClr val="lt1"/>
              </a:highlight>
              <a:latin typeface="Roboto"/>
              <a:ea typeface="Roboto"/>
              <a:cs typeface="Roboto"/>
              <a:sym typeface="Roboto"/>
            </a:endParaRPr>
          </a:p>
          <a:p>
            <a:pPr indent="-317500" lvl="0" marL="457200" rtl="0" algn="just">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a variable to store the person's age.</a:t>
            </a:r>
            <a:endParaRPr sz="1400">
              <a:solidFill>
                <a:srgbClr val="374151"/>
              </a:solidFill>
              <a:highlight>
                <a:schemeClr val="lt1"/>
              </a:highlight>
              <a:latin typeface="Roboto"/>
              <a:ea typeface="Roboto"/>
              <a:cs typeface="Roboto"/>
              <a:sym typeface="Roboto"/>
            </a:endParaRPr>
          </a:p>
          <a:p>
            <a:pPr indent="-317500" lvl="0" marL="457200" rtl="0" algn="just">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Determine Age Group:</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comparison operators to determine which age group the person belongs to:</a:t>
            </a:r>
            <a:endParaRPr sz="1400">
              <a:solidFill>
                <a:srgbClr val="374151"/>
              </a:solidFill>
              <a:highlight>
                <a:schemeClr val="lt1"/>
              </a:highlight>
              <a:latin typeface="Roboto"/>
              <a:ea typeface="Roboto"/>
              <a:cs typeface="Roboto"/>
              <a:sym typeface="Roboto"/>
            </a:endParaRPr>
          </a:p>
          <a:p>
            <a:pPr indent="-317500" lvl="1" marL="914400" rtl="0" algn="just">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If age is less than 13, classify as "Child".</a:t>
            </a:r>
            <a:endParaRPr sz="1400">
              <a:solidFill>
                <a:srgbClr val="374151"/>
              </a:solidFill>
              <a:highlight>
                <a:schemeClr val="lt1"/>
              </a:highlight>
              <a:latin typeface="Roboto"/>
              <a:ea typeface="Roboto"/>
              <a:cs typeface="Roboto"/>
              <a:sym typeface="Roboto"/>
            </a:endParaRPr>
          </a:p>
          <a:p>
            <a:pPr indent="-317500" lvl="1" marL="914400" rtl="0" algn="just">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If age is between 13 and 19 (inclusive), classify as "Teenager".</a:t>
            </a:r>
            <a:endParaRPr sz="1400">
              <a:solidFill>
                <a:srgbClr val="374151"/>
              </a:solidFill>
              <a:highlight>
                <a:schemeClr val="lt1"/>
              </a:highlight>
              <a:latin typeface="Roboto"/>
              <a:ea typeface="Roboto"/>
              <a:cs typeface="Roboto"/>
              <a:sym typeface="Roboto"/>
            </a:endParaRPr>
          </a:p>
          <a:p>
            <a:pPr indent="-317500" lvl="1" marL="914400" rtl="0" algn="just">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If age is between 20 and 59 (inclusive), classify as "Adult".</a:t>
            </a:r>
            <a:endParaRPr sz="1400">
              <a:solidFill>
                <a:srgbClr val="374151"/>
              </a:solidFill>
              <a:highlight>
                <a:schemeClr val="lt1"/>
              </a:highlight>
              <a:latin typeface="Roboto"/>
              <a:ea typeface="Roboto"/>
              <a:cs typeface="Roboto"/>
              <a:sym typeface="Roboto"/>
            </a:endParaRPr>
          </a:p>
          <a:p>
            <a:pPr indent="-317500" lvl="1" marL="914400" rtl="0" algn="just">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If age is 60 or older, classify as "Senior".</a:t>
            </a:r>
            <a:endParaRPr sz="1400">
              <a:solidFill>
                <a:srgbClr val="374151"/>
              </a:solidFill>
              <a:highlight>
                <a:schemeClr val="lt1"/>
              </a:highlight>
              <a:latin typeface="Roboto"/>
              <a:ea typeface="Roboto"/>
              <a:cs typeface="Roboto"/>
              <a:sym typeface="Roboto"/>
            </a:endParaRPr>
          </a:p>
          <a:p>
            <a:pPr indent="-317500" lvl="0" marL="457200" rtl="0" algn="just">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Print Classification:</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out a message that includes the person's age and the determined age group.</a:t>
            </a:r>
            <a:endParaRPr sz="1500">
              <a:highlight>
                <a:schemeClr val="lt1"/>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435" name="Google Shape;435;p4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Exercise 4: Bill Splitter</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Imagine you and your friends went to a restaurant and want to split the bill evenly. Create a program that calculates the amount each person needs to pay, including tip and tax.</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variables to store the following:</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Total bill amount</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Number of people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Tip percentage</a:t>
            </a:r>
            <a:endParaRPr sz="1400">
              <a:solidFill>
                <a:srgbClr val="374151"/>
              </a:solidFill>
              <a:highlight>
                <a:schemeClr val="lt1"/>
              </a:highlight>
              <a:latin typeface="Roboto"/>
              <a:ea typeface="Roboto"/>
              <a:cs typeface="Roboto"/>
              <a:sym typeface="Roboto"/>
            </a:endParaRPr>
          </a:p>
          <a:p>
            <a:pPr indent="-317500" lvl="1" marL="914400" rtl="0" algn="just">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Tax percentage</a:t>
            </a:r>
            <a:endParaRPr sz="1500">
              <a:highlight>
                <a:schemeClr val="lt1"/>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a:t>
            </a:r>
            <a:endParaRPr/>
          </a:p>
          <a:p>
            <a:pPr indent="0" lvl="0" marL="0" rtl="0" algn="l">
              <a:lnSpc>
                <a:spcPct val="100000"/>
              </a:lnSpc>
              <a:spcBef>
                <a:spcPts val="0"/>
              </a:spcBef>
              <a:spcAft>
                <a:spcPts val="0"/>
              </a:spcAft>
              <a:buSzPct val="111111"/>
              <a:buNone/>
            </a:pPr>
            <a:r>
              <a:t/>
            </a:r>
            <a:endParaRPr/>
          </a:p>
          <a:p>
            <a:pPr indent="0" lvl="0" marL="0" rtl="0" algn="l">
              <a:lnSpc>
                <a:spcPct val="115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441" name="Google Shape;441;p4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Calculate Total Payment:</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Calculate the total payment including tip and tax:</a:t>
            </a:r>
            <a:endParaRPr sz="1400">
              <a:solidFill>
                <a:srgbClr val="374151"/>
              </a:solidFill>
              <a:highlight>
                <a:schemeClr val="lt1"/>
              </a:highlight>
              <a:latin typeface="Roboto"/>
              <a:ea typeface="Roboto"/>
              <a:cs typeface="Roboto"/>
              <a:sym typeface="Roboto"/>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Calculate tip amount: </a:t>
            </a:r>
            <a:r>
              <a:rPr lang="en" sz="1250">
                <a:solidFill>
                  <a:srgbClr val="374151"/>
                </a:solidFill>
                <a:highlight>
                  <a:schemeClr val="lt1"/>
                </a:highlight>
                <a:latin typeface="Courier New"/>
                <a:ea typeface="Courier New"/>
                <a:cs typeface="Courier New"/>
                <a:sym typeface="Courier New"/>
              </a:rPr>
              <a:t>(totalBill * tipPercentage) / 100</a:t>
            </a:r>
            <a:endParaRPr sz="1250">
              <a:solidFill>
                <a:srgbClr val="374151"/>
              </a:solidFill>
              <a:highlight>
                <a:schemeClr val="lt1"/>
              </a:highlight>
              <a:latin typeface="Courier New"/>
              <a:ea typeface="Courier New"/>
              <a:cs typeface="Courier New"/>
              <a:sym typeface="Courier New"/>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Calculate tax amount: </a:t>
            </a:r>
            <a:r>
              <a:rPr lang="en" sz="1250">
                <a:solidFill>
                  <a:srgbClr val="374151"/>
                </a:solidFill>
                <a:highlight>
                  <a:schemeClr val="lt1"/>
                </a:highlight>
                <a:latin typeface="Courier New"/>
                <a:ea typeface="Courier New"/>
                <a:cs typeface="Courier New"/>
                <a:sym typeface="Courier New"/>
              </a:rPr>
              <a:t>(totalBill * taxPercentage) / 100</a:t>
            </a:r>
            <a:endParaRPr sz="1250">
              <a:solidFill>
                <a:srgbClr val="374151"/>
              </a:solidFill>
              <a:highlight>
                <a:schemeClr val="lt1"/>
              </a:highlight>
              <a:latin typeface="Courier New"/>
              <a:ea typeface="Courier New"/>
              <a:cs typeface="Courier New"/>
              <a:sym typeface="Courier New"/>
            </a:endParaRPr>
          </a:p>
          <a:p>
            <a:pPr indent="-298450" lvl="1" marL="914400" rtl="0" algn="just">
              <a:lnSpc>
                <a:spcPct val="115000"/>
              </a:lnSpc>
              <a:spcBef>
                <a:spcPts val="0"/>
              </a:spcBef>
              <a:spcAft>
                <a:spcPts val="0"/>
              </a:spcAft>
              <a:buClr>
                <a:srgbClr val="374151"/>
              </a:buClr>
              <a:buSzPts val="1100"/>
              <a:buAutoNum type="alphaLcPeriod"/>
            </a:pPr>
            <a:r>
              <a:rPr lang="en" sz="1400">
                <a:solidFill>
                  <a:srgbClr val="374151"/>
                </a:solidFill>
                <a:highlight>
                  <a:schemeClr val="lt1"/>
                </a:highlight>
                <a:latin typeface="Roboto"/>
                <a:ea typeface="Roboto"/>
                <a:cs typeface="Roboto"/>
                <a:sym typeface="Roboto"/>
              </a:rPr>
              <a:t>Calculate total payment: </a:t>
            </a:r>
            <a:r>
              <a:rPr lang="en" sz="1250">
                <a:solidFill>
                  <a:srgbClr val="374151"/>
                </a:solidFill>
                <a:highlight>
                  <a:schemeClr val="lt1"/>
                </a:highlight>
                <a:latin typeface="Courier New"/>
                <a:ea typeface="Courier New"/>
                <a:cs typeface="Courier New"/>
                <a:sym typeface="Courier New"/>
              </a:rPr>
              <a:t>totalBill + tipAmount + taxAmount</a:t>
            </a:r>
            <a:endParaRPr sz="1250">
              <a:solidFill>
                <a:srgbClr val="374151"/>
              </a:solidFill>
              <a:highlight>
                <a:schemeClr val="lt1"/>
              </a:highlight>
              <a:latin typeface="Courier New"/>
              <a:ea typeface="Courier New"/>
              <a:cs typeface="Courier New"/>
              <a:sym typeface="Courier New"/>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Calculate Individual Payment:</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Calculate the amount each person needs to pay by dividing the total payment by the number of people.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Print Results: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out messages that display the original bill amount, tip and tax amounts, total payment, and individual payments.</a:t>
            </a:r>
            <a:endParaRPr sz="1500">
              <a:highlight>
                <a:schemeClr val="lt1"/>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JavaScript(Exercise)</a:t>
            </a:r>
            <a:endParaRPr/>
          </a:p>
          <a:p>
            <a:pPr indent="0" lvl="0" marL="0" rtl="0" algn="l">
              <a:lnSpc>
                <a:spcPct val="100000"/>
              </a:lnSpc>
              <a:spcBef>
                <a:spcPts val="0"/>
              </a:spcBef>
              <a:spcAft>
                <a:spcPts val="0"/>
              </a:spcAft>
              <a:buSzPct val="111111"/>
              <a:buNone/>
            </a:pPr>
            <a:r>
              <a:t/>
            </a:r>
            <a:endParaRPr/>
          </a:p>
          <a:p>
            <a:pPr indent="0" lvl="0" marL="0" rtl="0" algn="l">
              <a:lnSpc>
                <a:spcPct val="115000"/>
              </a:lnSpc>
              <a:spcBef>
                <a:spcPts val="0"/>
              </a:spcBef>
              <a:spcAft>
                <a:spcPts val="0"/>
              </a:spcAft>
              <a:buSzPct val="120369"/>
              <a:buNone/>
            </a:pPr>
            <a:r>
              <a:t/>
            </a:r>
            <a:endParaRPr sz="2400">
              <a:solidFill>
                <a:srgbClr val="000000"/>
              </a:solidFill>
              <a:latin typeface="Roboto"/>
              <a:ea typeface="Roboto"/>
              <a:cs typeface="Roboto"/>
              <a:sym typeface="Roboto"/>
            </a:endParaRPr>
          </a:p>
        </p:txBody>
      </p:sp>
      <p:sp>
        <p:nvSpPr>
          <p:cNvPr id="447" name="Google Shape;447;p4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Exercise 5: Admission Eligibility Checker</a:t>
            </a:r>
            <a:endParaRPr b="1" sz="1550">
              <a:solidFill>
                <a:srgbClr val="000000"/>
              </a:solidFill>
              <a:highlight>
                <a:schemeClr val="lt1"/>
              </a:highlight>
              <a:latin typeface="Roboto"/>
              <a:ea typeface="Roboto"/>
              <a:cs typeface="Roboto"/>
              <a:sym typeface="Roboto"/>
            </a:endParaRPr>
          </a:p>
          <a:p>
            <a:pPr indent="0" lvl="0" marL="0" rtl="0" algn="l">
              <a:lnSpc>
                <a:spcPct val="9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checks if a student is eligible for admission based on certain criteria.</a:t>
            </a:r>
            <a:endParaRPr sz="1400">
              <a:solidFill>
                <a:srgbClr val="374151"/>
              </a:solidFill>
              <a:highlight>
                <a:schemeClr val="lt1"/>
              </a:highlight>
              <a:latin typeface="Roboto"/>
              <a:ea typeface="Roboto"/>
              <a:cs typeface="Roboto"/>
              <a:sym typeface="Roboto"/>
            </a:endParaRPr>
          </a:p>
          <a:p>
            <a:pPr indent="-317500" lvl="0" marL="457200" rtl="0" algn="l">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variables to store the following information:</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Student's age</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High school diploma status (true/false)</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Entrance exam score</a:t>
            </a:r>
            <a:endParaRPr sz="1400">
              <a:solidFill>
                <a:srgbClr val="374151"/>
              </a:solidFill>
              <a:highlight>
                <a:schemeClr val="lt1"/>
              </a:highlight>
              <a:latin typeface="Roboto"/>
              <a:ea typeface="Roboto"/>
              <a:cs typeface="Roboto"/>
              <a:sym typeface="Roboto"/>
            </a:endParaRPr>
          </a:p>
          <a:p>
            <a:pPr indent="-317500" lvl="0" marL="457200" rtl="0" algn="l">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Check Eligibility:</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Determine if the student is eligible for admission using logical operators:</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The student must be at least 18 years old.</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The student must have a high school diploma.</a:t>
            </a:r>
            <a:endParaRPr sz="1400">
              <a:solidFill>
                <a:srgbClr val="374151"/>
              </a:solidFill>
              <a:highlight>
                <a:schemeClr val="lt1"/>
              </a:highlight>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The student's entrance exam score must be at least 80.</a:t>
            </a:r>
            <a:endParaRPr sz="1400">
              <a:solidFill>
                <a:srgbClr val="374151"/>
              </a:solidFill>
              <a:highlight>
                <a:schemeClr val="lt1"/>
              </a:highlight>
              <a:latin typeface="Roboto"/>
              <a:ea typeface="Roboto"/>
              <a:cs typeface="Roboto"/>
              <a:sym typeface="Roboto"/>
            </a:endParaRPr>
          </a:p>
          <a:p>
            <a:pPr indent="-317500" lvl="0" marL="457200" rtl="0" algn="l">
              <a:lnSpc>
                <a:spcPct val="9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Print Eligibility Status: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a message indicating whether the student is eligible for admission or not.</a:t>
            </a:r>
            <a:endParaRPr sz="15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453" name="Google Shape;453;p5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Control flow</a:t>
            </a:r>
            <a:r>
              <a:rPr lang="en" sz="1400">
                <a:solidFill>
                  <a:srgbClr val="374151"/>
                </a:solidFill>
                <a:highlight>
                  <a:schemeClr val="lt1"/>
                </a:highlight>
                <a:latin typeface="Roboto"/>
                <a:ea typeface="Roboto"/>
                <a:cs typeface="Roboto"/>
                <a:sym typeface="Roboto"/>
              </a:rPr>
              <a:t> in programming refers to the order in which statements or instructions are executed in a program. It allows you to control the flow of execution based on conditions, loops, and branching. </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1200"/>
              </a:spcBef>
              <a:spcAft>
                <a:spcPts val="0"/>
              </a:spcAft>
              <a:buSzPts val="1300"/>
              <a:buAutoNum type="arabicPeriod"/>
            </a:pPr>
            <a:r>
              <a:rPr b="1" lang="en" sz="1400">
                <a:solidFill>
                  <a:srgbClr val="000000"/>
                </a:solidFill>
                <a:highlight>
                  <a:schemeClr val="lt1"/>
                </a:highlight>
                <a:latin typeface="Roboto"/>
                <a:ea typeface="Roboto"/>
                <a:cs typeface="Roboto"/>
                <a:sym typeface="Roboto"/>
              </a:rPr>
              <a:t>Conditional Statements:</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Conditional statements allow you to execute code blocks based on specific conditions. In JavaScript, you have the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else if</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else</a:t>
            </a:r>
            <a:r>
              <a:rPr lang="en" sz="1400">
                <a:solidFill>
                  <a:srgbClr val="374151"/>
                </a:solidFill>
                <a:highlight>
                  <a:schemeClr val="lt1"/>
                </a:highlight>
                <a:latin typeface="Roboto"/>
                <a:ea typeface="Roboto"/>
                <a:cs typeface="Roboto"/>
                <a:sym typeface="Roboto"/>
              </a:rPr>
              <a:t> statements for conditional execution.</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459" name="Google Shape;459;p5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400">
                <a:solidFill>
                  <a:schemeClr val="dk2"/>
                </a:solidFill>
                <a:highlight>
                  <a:schemeClr val="lt1"/>
                </a:highlight>
                <a:latin typeface="Courier New"/>
                <a:ea typeface="Courier New"/>
                <a:cs typeface="Courier New"/>
                <a:sym typeface="Courier New"/>
              </a:rPr>
              <a:t>if</a:t>
            </a:r>
            <a:r>
              <a:rPr b="1" lang="en" sz="1550">
                <a:solidFill>
                  <a:schemeClr val="dk2"/>
                </a:solidFill>
                <a:highlight>
                  <a:schemeClr val="lt1"/>
                </a:highlight>
                <a:latin typeface="Roboto"/>
                <a:ea typeface="Roboto"/>
                <a:cs typeface="Roboto"/>
                <a:sym typeface="Roboto"/>
              </a:rPr>
              <a:t> </a:t>
            </a:r>
            <a:r>
              <a:rPr b="1" lang="en" sz="1550">
                <a:solidFill>
                  <a:srgbClr val="000000"/>
                </a:solidFill>
                <a:highlight>
                  <a:schemeClr val="lt1"/>
                </a:highlight>
                <a:latin typeface="Roboto"/>
                <a:ea typeface="Roboto"/>
                <a:cs typeface="Roboto"/>
                <a:sym typeface="Roboto"/>
              </a:rPr>
              <a:t>Statement:</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statement allows you to execute a block of code if a specified condition is true. If the condition is false, the code inside the </a:t>
            </a:r>
            <a:r>
              <a:rPr lang="en" sz="1250">
                <a:solidFill>
                  <a:srgbClr val="374151"/>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block is skipped.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460" name="Google Shape;460;p51"/>
          <p:cNvPicPr preferRelativeResize="0"/>
          <p:nvPr/>
        </p:nvPicPr>
        <p:blipFill rotWithShape="1">
          <a:blip r:embed="rId3">
            <a:alphaModFix/>
          </a:blip>
          <a:srcRect b="0" l="0" r="0" t="0"/>
          <a:stretch/>
        </p:blipFill>
        <p:spPr>
          <a:xfrm>
            <a:off x="2301625" y="2441325"/>
            <a:ext cx="4340100" cy="476300"/>
          </a:xfrm>
          <a:prstGeom prst="rect">
            <a:avLst/>
          </a:prstGeom>
          <a:noFill/>
          <a:ln>
            <a:noFill/>
          </a:ln>
        </p:spPr>
      </p:pic>
      <p:pic>
        <p:nvPicPr>
          <p:cNvPr id="461" name="Google Shape;461;p51"/>
          <p:cNvPicPr preferRelativeResize="0"/>
          <p:nvPr/>
        </p:nvPicPr>
        <p:blipFill rotWithShape="1">
          <a:blip r:embed="rId4">
            <a:alphaModFix/>
          </a:blip>
          <a:srcRect b="0" l="0" r="0" t="0"/>
          <a:stretch/>
        </p:blipFill>
        <p:spPr>
          <a:xfrm>
            <a:off x="1909825" y="3018150"/>
            <a:ext cx="3385450" cy="1234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467" name="Google Shape;467;p5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700">
                <a:solidFill>
                  <a:schemeClr val="dk2"/>
                </a:solidFill>
                <a:highlight>
                  <a:schemeClr val="lt1"/>
                </a:highlight>
                <a:latin typeface="Courier New"/>
                <a:ea typeface="Courier New"/>
                <a:cs typeface="Courier New"/>
                <a:sym typeface="Courier New"/>
              </a:rPr>
              <a:t>else if</a:t>
            </a:r>
            <a:r>
              <a:rPr b="1" lang="en" sz="1850">
                <a:solidFill>
                  <a:schemeClr val="dk2"/>
                </a:solidFill>
                <a:highlight>
                  <a:schemeClr val="lt1"/>
                </a:highlight>
                <a:latin typeface="Roboto"/>
                <a:ea typeface="Roboto"/>
                <a:cs typeface="Roboto"/>
                <a:sym typeface="Roboto"/>
              </a:rPr>
              <a:t> Statement:</a:t>
            </a:r>
            <a:endParaRPr b="1" sz="1850">
              <a:solidFill>
                <a:schemeClr val="dk2"/>
              </a:solidFill>
              <a:highlight>
                <a:schemeClr val="lt1"/>
              </a:highlight>
              <a:latin typeface="Roboto"/>
              <a:ea typeface="Roboto"/>
              <a:cs typeface="Roboto"/>
              <a:sym typeface="Roboto"/>
            </a:endParaRPr>
          </a:p>
          <a:p>
            <a:pPr indent="0" lvl="0" marL="0" rtl="0" algn="just">
              <a:lnSpc>
                <a:spcPct val="115000"/>
              </a:lnSpc>
              <a:spcBef>
                <a:spcPts val="400"/>
              </a:spcBef>
              <a:spcAft>
                <a:spcPts val="1200"/>
              </a:spcAft>
              <a:buSzPts val="1300"/>
              <a:buNone/>
            </a:pPr>
            <a:r>
              <a:rPr lang="en" sz="1400">
                <a:solidFill>
                  <a:schemeClr val="dk2"/>
                </a:solidFill>
                <a:highlight>
                  <a:schemeClr val="lt1"/>
                </a:highlight>
                <a:latin typeface="Roboto"/>
                <a:ea typeface="Roboto"/>
                <a:cs typeface="Roboto"/>
                <a:sym typeface="Roboto"/>
              </a:rPr>
              <a:t>The </a:t>
            </a:r>
            <a:r>
              <a:rPr lang="en" sz="1150">
                <a:solidFill>
                  <a:schemeClr val="dk2"/>
                </a:solidFill>
                <a:highlight>
                  <a:schemeClr val="lt1"/>
                </a:highlight>
                <a:latin typeface="Courier New"/>
                <a:ea typeface="Courier New"/>
                <a:cs typeface="Courier New"/>
                <a:sym typeface="Courier New"/>
              </a:rPr>
              <a:t>else if</a:t>
            </a:r>
            <a:r>
              <a:rPr lang="en" sz="1400">
                <a:solidFill>
                  <a:schemeClr val="dk2"/>
                </a:solidFill>
                <a:highlight>
                  <a:schemeClr val="lt1"/>
                </a:highlight>
                <a:latin typeface="Roboto"/>
                <a:ea typeface="Roboto"/>
                <a:cs typeface="Roboto"/>
                <a:sym typeface="Roboto"/>
              </a:rPr>
              <a:t> statement allows you to provide an additional condition to test if the initial </a:t>
            </a:r>
            <a:r>
              <a:rPr lang="en" sz="1150">
                <a:solidFill>
                  <a:schemeClr val="dk2"/>
                </a:solidFill>
                <a:highlight>
                  <a:schemeClr val="lt1"/>
                </a:highlight>
                <a:latin typeface="Courier New"/>
                <a:ea typeface="Courier New"/>
                <a:cs typeface="Courier New"/>
                <a:sym typeface="Courier New"/>
              </a:rPr>
              <a:t>if</a:t>
            </a:r>
            <a:r>
              <a:rPr lang="en" sz="1400">
                <a:solidFill>
                  <a:schemeClr val="dk2"/>
                </a:solidFill>
                <a:highlight>
                  <a:schemeClr val="lt1"/>
                </a:highlight>
                <a:latin typeface="Roboto"/>
                <a:ea typeface="Roboto"/>
                <a:cs typeface="Roboto"/>
                <a:sym typeface="Roboto"/>
              </a:rPr>
              <a:t> condition is false. You can have multiple </a:t>
            </a:r>
            <a:r>
              <a:rPr lang="en" sz="1150">
                <a:solidFill>
                  <a:schemeClr val="dk2"/>
                </a:solidFill>
                <a:highlight>
                  <a:schemeClr val="lt1"/>
                </a:highlight>
                <a:latin typeface="Courier New"/>
                <a:ea typeface="Courier New"/>
                <a:cs typeface="Courier New"/>
                <a:sym typeface="Courier New"/>
              </a:rPr>
              <a:t>else if</a:t>
            </a:r>
            <a:r>
              <a:rPr lang="en" sz="1400">
                <a:solidFill>
                  <a:schemeClr val="dk2"/>
                </a:solidFill>
                <a:highlight>
                  <a:schemeClr val="lt1"/>
                </a:highlight>
                <a:latin typeface="Roboto"/>
                <a:ea typeface="Roboto"/>
                <a:cs typeface="Roboto"/>
                <a:sym typeface="Roboto"/>
              </a:rPr>
              <a:t> blocks after an </a:t>
            </a:r>
            <a:r>
              <a:rPr lang="en" sz="1150">
                <a:solidFill>
                  <a:schemeClr val="dk2"/>
                </a:solidFill>
                <a:highlight>
                  <a:schemeClr val="lt1"/>
                </a:highlight>
                <a:latin typeface="Courier New"/>
                <a:ea typeface="Courier New"/>
                <a:cs typeface="Courier New"/>
                <a:sym typeface="Courier New"/>
              </a:rPr>
              <a:t>if</a:t>
            </a:r>
            <a:r>
              <a:rPr lang="en" sz="1400">
                <a:solidFill>
                  <a:schemeClr val="dk2"/>
                </a:solidFill>
                <a:highlight>
                  <a:schemeClr val="lt1"/>
                </a:highlight>
                <a:latin typeface="Roboto"/>
                <a:ea typeface="Roboto"/>
                <a:cs typeface="Roboto"/>
                <a:sym typeface="Roboto"/>
              </a:rPr>
              <a:t> block.</a:t>
            </a:r>
            <a:endParaRPr sz="1500">
              <a:solidFill>
                <a:schemeClr val="dk2"/>
              </a:solidFill>
              <a:highlight>
                <a:schemeClr val="lt1"/>
              </a:highlight>
            </a:endParaRPr>
          </a:p>
        </p:txBody>
      </p:sp>
      <p:pic>
        <p:nvPicPr>
          <p:cNvPr id="468" name="Google Shape;468;p52"/>
          <p:cNvPicPr preferRelativeResize="0"/>
          <p:nvPr/>
        </p:nvPicPr>
        <p:blipFill rotWithShape="1">
          <a:blip r:embed="rId3">
            <a:alphaModFix/>
          </a:blip>
          <a:srcRect b="0" l="0" r="0" t="0"/>
          <a:stretch/>
        </p:blipFill>
        <p:spPr>
          <a:xfrm>
            <a:off x="1246199" y="2484825"/>
            <a:ext cx="6032249" cy="172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474" name="Google Shape;474;p5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300"/>
              <a:buNone/>
            </a:pPr>
            <a:r>
              <a:rPr b="1" lang="en" sz="1500">
                <a:solidFill>
                  <a:schemeClr val="dk2"/>
                </a:solidFill>
                <a:highlight>
                  <a:schemeClr val="lt1"/>
                </a:highlight>
                <a:latin typeface="Courier New"/>
                <a:ea typeface="Courier New"/>
                <a:cs typeface="Courier New"/>
                <a:sym typeface="Courier New"/>
              </a:rPr>
              <a:t>else</a:t>
            </a:r>
            <a:r>
              <a:rPr b="1" lang="en" sz="1650">
                <a:solidFill>
                  <a:schemeClr val="dk2"/>
                </a:solidFill>
                <a:highlight>
                  <a:schemeClr val="lt1"/>
                </a:highlight>
                <a:latin typeface="Roboto"/>
                <a:ea typeface="Roboto"/>
                <a:cs typeface="Roboto"/>
                <a:sym typeface="Roboto"/>
              </a:rPr>
              <a:t> </a:t>
            </a:r>
            <a:r>
              <a:rPr b="1" lang="en" sz="1500">
                <a:highlight>
                  <a:schemeClr val="lt1"/>
                </a:highlight>
              </a:rPr>
              <a:t>if Example: </a:t>
            </a:r>
            <a:endParaRPr b="1"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0"/>
              </a:spcAft>
              <a:buSzPts val="1300"/>
              <a:buNone/>
            </a:pPr>
            <a:r>
              <a:t/>
            </a:r>
            <a:endParaRPr sz="1500">
              <a:highlight>
                <a:schemeClr val="lt1"/>
              </a:highlight>
            </a:endParaRPr>
          </a:p>
          <a:p>
            <a:pPr indent="0" lvl="0" marL="0" rtl="0" algn="just">
              <a:lnSpc>
                <a:spcPct val="9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In this example, "Good job!" will be printed to the console because the </a:t>
            </a:r>
            <a:r>
              <a:rPr lang="en" sz="1150">
                <a:solidFill>
                  <a:srgbClr val="188038"/>
                </a:solidFill>
                <a:highlight>
                  <a:schemeClr val="lt1"/>
                </a:highlight>
                <a:latin typeface="Courier New"/>
                <a:ea typeface="Courier New"/>
                <a:cs typeface="Courier New"/>
                <a:sym typeface="Courier New"/>
              </a:rPr>
              <a:t>score</a:t>
            </a:r>
            <a:r>
              <a:rPr lang="en" sz="1400">
                <a:solidFill>
                  <a:srgbClr val="374151"/>
                </a:solidFill>
                <a:highlight>
                  <a:schemeClr val="lt1"/>
                </a:highlight>
                <a:latin typeface="Roboto"/>
                <a:ea typeface="Roboto"/>
                <a:cs typeface="Roboto"/>
                <a:sym typeface="Roboto"/>
              </a:rPr>
              <a:t> variable meets the second condition.</a:t>
            </a:r>
            <a:endParaRPr sz="1500">
              <a:highlight>
                <a:schemeClr val="lt1"/>
              </a:highlight>
            </a:endParaRPr>
          </a:p>
        </p:txBody>
      </p:sp>
      <p:pic>
        <p:nvPicPr>
          <p:cNvPr id="475" name="Google Shape;475;p53"/>
          <p:cNvPicPr preferRelativeResize="0"/>
          <p:nvPr/>
        </p:nvPicPr>
        <p:blipFill rotWithShape="1">
          <a:blip r:embed="rId3">
            <a:alphaModFix/>
          </a:blip>
          <a:srcRect b="0" l="0" r="0" t="0"/>
          <a:stretch/>
        </p:blipFill>
        <p:spPr>
          <a:xfrm>
            <a:off x="2369450" y="1309749"/>
            <a:ext cx="4110750" cy="2417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481" name="Google Shape;481;p5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00">
                <a:solidFill>
                  <a:schemeClr val="dk2"/>
                </a:solidFill>
                <a:highlight>
                  <a:schemeClr val="lt1"/>
                </a:highlight>
                <a:latin typeface="Courier New"/>
                <a:ea typeface="Courier New"/>
                <a:cs typeface="Courier New"/>
                <a:sym typeface="Courier New"/>
              </a:rPr>
              <a:t>else</a:t>
            </a:r>
            <a:r>
              <a:rPr b="1" lang="en" sz="1650">
                <a:solidFill>
                  <a:schemeClr val="dk2"/>
                </a:solidFill>
                <a:highlight>
                  <a:schemeClr val="lt1"/>
                </a:highlight>
                <a:latin typeface="Roboto"/>
                <a:ea typeface="Roboto"/>
                <a:cs typeface="Roboto"/>
                <a:sym typeface="Roboto"/>
              </a:rPr>
              <a:t> Statement:</a:t>
            </a:r>
            <a:endParaRPr b="1" sz="1650">
              <a:solidFill>
                <a:schemeClr val="dk2"/>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chemeClr val="dk2"/>
                </a:solidFill>
                <a:highlight>
                  <a:schemeClr val="lt1"/>
                </a:highlight>
                <a:latin typeface="Roboto"/>
                <a:ea typeface="Roboto"/>
                <a:cs typeface="Roboto"/>
                <a:sym typeface="Roboto"/>
              </a:rPr>
              <a:t>The </a:t>
            </a:r>
            <a:r>
              <a:rPr lang="en" sz="1250">
                <a:solidFill>
                  <a:schemeClr val="dk2"/>
                </a:solidFill>
                <a:highlight>
                  <a:schemeClr val="lt1"/>
                </a:highlight>
                <a:latin typeface="Courier New"/>
                <a:ea typeface="Courier New"/>
                <a:cs typeface="Courier New"/>
                <a:sym typeface="Courier New"/>
              </a:rPr>
              <a:t>else</a:t>
            </a:r>
            <a:r>
              <a:rPr lang="en" sz="1400">
                <a:solidFill>
                  <a:schemeClr val="dk2"/>
                </a:solidFill>
                <a:highlight>
                  <a:schemeClr val="lt1"/>
                </a:highlight>
                <a:latin typeface="Roboto"/>
                <a:ea typeface="Roboto"/>
                <a:cs typeface="Roboto"/>
                <a:sym typeface="Roboto"/>
              </a:rPr>
              <a:t> statement is used to provide a default block of code to execute when none of the preceding conditions are true.</a:t>
            </a:r>
            <a:endParaRPr sz="1400">
              <a:solidFill>
                <a:schemeClr val="dk2"/>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a:highlight>
                <a:schemeClr val="lt1"/>
              </a:highlight>
            </a:endParaRPr>
          </a:p>
        </p:txBody>
      </p:sp>
      <p:pic>
        <p:nvPicPr>
          <p:cNvPr id="482" name="Google Shape;482;p54"/>
          <p:cNvPicPr preferRelativeResize="0"/>
          <p:nvPr/>
        </p:nvPicPr>
        <p:blipFill rotWithShape="1">
          <a:blip r:embed="rId3">
            <a:alphaModFix/>
          </a:blip>
          <a:srcRect b="0" l="0" r="0" t="0"/>
          <a:stretch/>
        </p:blipFill>
        <p:spPr>
          <a:xfrm>
            <a:off x="1963950" y="2695288"/>
            <a:ext cx="5219700" cy="1476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488" name="Google Shape;488;p5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75000"/>
              </a:lnSpc>
              <a:spcBef>
                <a:spcPts val="0"/>
              </a:spcBef>
              <a:spcAft>
                <a:spcPts val="0"/>
              </a:spcAft>
              <a:buSzPts val="1300"/>
              <a:buNone/>
            </a:pPr>
            <a:r>
              <a:rPr b="1" lang="en" sz="1500">
                <a:solidFill>
                  <a:schemeClr val="dk2"/>
                </a:solidFill>
                <a:highlight>
                  <a:schemeClr val="lt1"/>
                </a:highlight>
                <a:latin typeface="Courier New"/>
                <a:ea typeface="Courier New"/>
                <a:cs typeface="Courier New"/>
                <a:sym typeface="Courier New"/>
              </a:rPr>
              <a:t>else</a:t>
            </a:r>
            <a:r>
              <a:rPr b="1" lang="en" sz="1650">
                <a:solidFill>
                  <a:schemeClr val="dk2"/>
                </a:solidFill>
                <a:highlight>
                  <a:schemeClr val="lt1"/>
                </a:highlight>
                <a:latin typeface="Roboto"/>
                <a:ea typeface="Roboto"/>
                <a:cs typeface="Roboto"/>
                <a:sym typeface="Roboto"/>
              </a:rPr>
              <a:t> </a:t>
            </a:r>
            <a:r>
              <a:rPr b="1" lang="en" sz="1500">
                <a:highlight>
                  <a:schemeClr val="lt1"/>
                </a:highlight>
              </a:rPr>
              <a:t> Example:</a:t>
            </a:r>
            <a:endParaRPr b="1" sz="15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t/>
            </a:r>
            <a:endParaRPr b="1" sz="1700">
              <a:highlight>
                <a:schemeClr val="lt1"/>
              </a:highlight>
            </a:endParaRPr>
          </a:p>
          <a:p>
            <a:pPr indent="0" lvl="0" marL="0" rtl="0" algn="just">
              <a:lnSpc>
                <a:spcPct val="75000"/>
              </a:lnSpc>
              <a:spcBef>
                <a:spcPts val="1200"/>
              </a:spcBef>
              <a:spcAft>
                <a:spcPts val="0"/>
              </a:spcAft>
              <a:buSzPts val="1300"/>
              <a:buNone/>
            </a:pPr>
            <a:r>
              <a:rPr b="1" lang="en" sz="1700">
                <a:highlight>
                  <a:schemeClr val="lt1"/>
                </a:highlight>
              </a:rPr>
              <a:t> </a:t>
            </a:r>
            <a:r>
              <a:rPr lang="en" sz="1400">
                <a:solidFill>
                  <a:srgbClr val="374151"/>
                </a:solidFill>
                <a:highlight>
                  <a:schemeClr val="lt1"/>
                </a:highlight>
                <a:latin typeface="Roboto"/>
                <a:ea typeface="Roboto"/>
                <a:cs typeface="Roboto"/>
                <a:sym typeface="Roboto"/>
              </a:rPr>
              <a:t>In this example, "Remember to take an umbrella." will be printed to the console because </a:t>
            </a:r>
            <a:r>
              <a:rPr lang="en" sz="1150">
                <a:solidFill>
                  <a:srgbClr val="188038"/>
                </a:solidFill>
                <a:highlight>
                  <a:schemeClr val="lt1"/>
                </a:highlight>
                <a:latin typeface="Courier New"/>
                <a:ea typeface="Courier New"/>
                <a:cs typeface="Courier New"/>
                <a:sym typeface="Courier New"/>
              </a:rPr>
              <a:t>isRaining</a:t>
            </a:r>
            <a:r>
              <a:rPr lang="en" sz="1400">
                <a:solidFill>
                  <a:srgbClr val="374151"/>
                </a:solidFill>
                <a:highlight>
                  <a:schemeClr val="lt1"/>
                </a:highlight>
                <a:latin typeface="Roboto"/>
                <a:ea typeface="Roboto"/>
                <a:cs typeface="Roboto"/>
                <a:sym typeface="Roboto"/>
              </a:rPr>
              <a:t> is </a:t>
            </a:r>
            <a:r>
              <a:rPr lang="en" sz="1150">
                <a:solidFill>
                  <a:srgbClr val="188038"/>
                </a:solidFill>
                <a:highlight>
                  <a:schemeClr val="lt1"/>
                </a:highlight>
                <a:latin typeface="Courier New"/>
                <a:ea typeface="Courier New"/>
                <a:cs typeface="Courier New"/>
                <a:sym typeface="Courier New"/>
              </a:rPr>
              <a:t>true</a:t>
            </a:r>
            <a:endParaRPr sz="1150">
              <a:solidFill>
                <a:srgbClr val="188038"/>
              </a:solidFill>
              <a:highlight>
                <a:schemeClr val="lt1"/>
              </a:highlight>
              <a:latin typeface="Courier New"/>
              <a:ea typeface="Courier New"/>
              <a:cs typeface="Courier New"/>
              <a:sym typeface="Courier New"/>
            </a:endParaRPr>
          </a:p>
          <a:p>
            <a:pPr indent="0" lvl="0" marL="0" rtl="0" algn="l">
              <a:lnSpc>
                <a:spcPct val="95000"/>
              </a:lnSpc>
              <a:spcBef>
                <a:spcPts val="1200"/>
              </a:spcBef>
              <a:spcAft>
                <a:spcPts val="1200"/>
              </a:spcAft>
              <a:buSzPts val="1300"/>
              <a:buNone/>
            </a:pPr>
            <a:r>
              <a:t/>
            </a:r>
            <a:endParaRPr sz="1500">
              <a:highlight>
                <a:schemeClr val="lt1"/>
              </a:highlight>
            </a:endParaRPr>
          </a:p>
        </p:txBody>
      </p:sp>
      <p:pic>
        <p:nvPicPr>
          <p:cNvPr id="489" name="Google Shape;489;p55"/>
          <p:cNvPicPr preferRelativeResize="0"/>
          <p:nvPr/>
        </p:nvPicPr>
        <p:blipFill rotWithShape="1">
          <a:blip r:embed="rId3">
            <a:alphaModFix/>
          </a:blip>
          <a:srcRect b="0" l="0" r="0" t="0"/>
          <a:stretch/>
        </p:blipFill>
        <p:spPr>
          <a:xfrm>
            <a:off x="2517963" y="1581150"/>
            <a:ext cx="5400675" cy="198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89da40846b_0_15"/>
          <p:cNvSpPr txBox="1"/>
          <p:nvPr>
            <p:ph type="ctrTitle"/>
          </p:nvPr>
        </p:nvSpPr>
        <p:spPr>
          <a:xfrm>
            <a:off x="729450" y="1322450"/>
            <a:ext cx="7688100" cy="3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7: Advanced JavaScript Concepts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Closures and lexical scope</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Hoisting and variable declaration</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The 'this' keyword and context</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Prototypes and inheritance</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5. ES6+ features: let, const, arrow functions, classes, etc.</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8: JavaScript Modules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Modular programming and code organization</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CommonJS vs. ES6 Modules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Exporting and importing modules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Managing dependencies with package managers (npm, yarn)</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2000">
              <a:latin typeface="Roboto"/>
              <a:ea typeface="Roboto"/>
              <a:cs typeface="Roboto"/>
              <a:sym typeface="Roboto"/>
            </a:endParaRPr>
          </a:p>
        </p:txBody>
      </p:sp>
      <p:sp>
        <p:nvSpPr>
          <p:cNvPr id="116" name="Google Shape;116;g289da40846b_0_15"/>
          <p:cNvSpPr txBox="1"/>
          <p:nvPr>
            <p:ph idx="1" type="subTitle"/>
          </p:nvPr>
        </p:nvSpPr>
        <p:spPr>
          <a:xfrm>
            <a:off x="636577" y="52805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600"/>
              <a:buNone/>
            </a:pPr>
            <a:r>
              <a:rPr b="1" lang="en" sz="2200">
                <a:solidFill>
                  <a:srgbClr val="000000"/>
                </a:solidFill>
                <a:latin typeface="Roboto"/>
                <a:ea typeface="Roboto"/>
                <a:cs typeface="Roboto"/>
                <a:sym typeface="Roboto"/>
              </a:rPr>
              <a:t>Table of Contents</a:t>
            </a:r>
            <a:endParaRPr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495" name="Google Shape;495;p5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Nesting </a:t>
            </a:r>
            <a:r>
              <a:rPr b="1" lang="en" sz="1150">
                <a:solidFill>
                  <a:srgbClr val="188038"/>
                </a:solidFill>
                <a:highlight>
                  <a:schemeClr val="lt1"/>
                </a:highlight>
                <a:latin typeface="Courier New"/>
                <a:ea typeface="Courier New"/>
                <a:cs typeface="Courier New"/>
                <a:sym typeface="Courier New"/>
              </a:rPr>
              <a:t>if</a:t>
            </a:r>
            <a:r>
              <a:rPr b="1" lang="en" sz="1400">
                <a:solidFill>
                  <a:srgbClr val="374151"/>
                </a:solidFill>
                <a:highlight>
                  <a:schemeClr val="lt1"/>
                </a:highlight>
                <a:latin typeface="Roboto"/>
                <a:ea typeface="Roboto"/>
                <a:cs typeface="Roboto"/>
                <a:sym typeface="Roboto"/>
              </a:rPr>
              <a:t> statements</a:t>
            </a:r>
            <a:r>
              <a:rPr lang="en" sz="1400">
                <a:solidFill>
                  <a:srgbClr val="374151"/>
                </a:solidFill>
                <a:highlight>
                  <a:schemeClr val="lt1"/>
                </a:highlight>
                <a:latin typeface="Roboto"/>
                <a:ea typeface="Roboto"/>
                <a:cs typeface="Roboto"/>
                <a:sym typeface="Roboto"/>
              </a:rPr>
              <a:t> means placing one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statement inside another. This allows you to create more complex decision-making logic by evaluating multiple conditions. Each nested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statement is executed based on the condition of the outer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or preceding </a:t>
            </a:r>
            <a:r>
              <a:rPr lang="en" sz="1150">
                <a:solidFill>
                  <a:srgbClr val="188038"/>
                </a:solidFill>
                <a:highlight>
                  <a:schemeClr val="lt1"/>
                </a:highlight>
                <a:latin typeface="Courier New"/>
                <a:ea typeface="Courier New"/>
                <a:cs typeface="Courier New"/>
                <a:sym typeface="Courier New"/>
              </a:rPr>
              <a:t>else if</a:t>
            </a:r>
            <a:r>
              <a:rPr lang="en" sz="1400">
                <a:solidFill>
                  <a:srgbClr val="374151"/>
                </a:solidFill>
                <a:highlight>
                  <a:schemeClr val="lt1"/>
                </a:highlight>
                <a:latin typeface="Roboto"/>
                <a:ea typeface="Roboto"/>
                <a:cs typeface="Roboto"/>
                <a:sym typeface="Roboto"/>
              </a:rPr>
              <a:t> block.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496" name="Google Shape;496;p56"/>
          <p:cNvPicPr preferRelativeResize="0"/>
          <p:nvPr/>
        </p:nvPicPr>
        <p:blipFill rotWithShape="1">
          <a:blip r:embed="rId3">
            <a:alphaModFix/>
          </a:blip>
          <a:srcRect b="0" l="0" r="0" t="0"/>
          <a:stretch/>
        </p:blipFill>
        <p:spPr>
          <a:xfrm>
            <a:off x="1842450" y="2251225"/>
            <a:ext cx="4583851" cy="2088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502" name="Google Shape;502;p5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b="1" lang="en" sz="1400">
                <a:solidFill>
                  <a:srgbClr val="374151"/>
                </a:solidFill>
                <a:highlight>
                  <a:schemeClr val="lt1"/>
                </a:highlight>
                <a:latin typeface="Roboto"/>
                <a:ea typeface="Roboto"/>
                <a:cs typeface="Roboto"/>
                <a:sym typeface="Roboto"/>
              </a:rPr>
              <a:t>Nesting </a:t>
            </a:r>
            <a:r>
              <a:rPr b="1" lang="en" sz="1150">
                <a:solidFill>
                  <a:srgbClr val="188038"/>
                </a:solidFill>
                <a:highlight>
                  <a:schemeClr val="lt1"/>
                </a:highlight>
                <a:latin typeface="Courier New"/>
                <a:ea typeface="Courier New"/>
                <a:cs typeface="Courier New"/>
                <a:sym typeface="Courier New"/>
              </a:rPr>
              <a:t>if</a:t>
            </a:r>
            <a:r>
              <a:rPr b="1" lang="en" sz="1400">
                <a:solidFill>
                  <a:srgbClr val="374151"/>
                </a:solidFill>
                <a:highlight>
                  <a:schemeClr val="lt1"/>
                </a:highlight>
                <a:latin typeface="Roboto"/>
                <a:ea typeface="Roboto"/>
                <a:cs typeface="Roboto"/>
                <a:sym typeface="Roboto"/>
              </a:rPr>
              <a:t> statements </a:t>
            </a:r>
            <a:r>
              <a:rPr b="1" lang="en" sz="1200">
                <a:solidFill>
                  <a:srgbClr val="374151"/>
                </a:solidFill>
                <a:highlight>
                  <a:srgbClr val="F7F7F8"/>
                </a:highlight>
                <a:latin typeface="Roboto"/>
                <a:ea typeface="Roboto"/>
                <a:cs typeface="Roboto"/>
                <a:sym typeface="Roboto"/>
              </a:rPr>
              <a:t>Example:</a:t>
            </a:r>
            <a:endParaRPr b="1"/>
          </a:p>
        </p:txBody>
      </p:sp>
      <p:pic>
        <p:nvPicPr>
          <p:cNvPr id="503" name="Google Shape;503;p57"/>
          <p:cNvPicPr preferRelativeResize="0"/>
          <p:nvPr/>
        </p:nvPicPr>
        <p:blipFill rotWithShape="1">
          <a:blip r:embed="rId3">
            <a:alphaModFix/>
          </a:blip>
          <a:srcRect b="0" l="0" r="0" t="0"/>
          <a:stretch/>
        </p:blipFill>
        <p:spPr>
          <a:xfrm>
            <a:off x="3424486" y="1309750"/>
            <a:ext cx="4260879" cy="3030300"/>
          </a:xfrm>
          <a:prstGeom prst="rect">
            <a:avLst/>
          </a:prstGeom>
          <a:noFill/>
          <a:ln>
            <a:noFill/>
          </a:ln>
        </p:spPr>
      </p:pic>
      <p:sp>
        <p:nvSpPr>
          <p:cNvPr id="504" name="Google Shape;504;p57"/>
          <p:cNvSpPr txBox="1"/>
          <p:nvPr/>
        </p:nvSpPr>
        <p:spPr>
          <a:xfrm>
            <a:off x="729450" y="2013575"/>
            <a:ext cx="2640600" cy="2208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the nested </a:t>
            </a:r>
            <a:r>
              <a:rPr b="0" i="0" lang="en" sz="1150" u="none" cap="none" strike="noStrike">
                <a:solidFill>
                  <a:srgbClr val="188038"/>
                </a:solidFill>
                <a:highlight>
                  <a:schemeClr val="lt1"/>
                </a:highlight>
                <a:latin typeface="Courier New"/>
                <a:ea typeface="Courier New"/>
                <a:cs typeface="Courier New"/>
                <a:sym typeface="Courier New"/>
              </a:rPr>
              <a:t>if</a:t>
            </a:r>
            <a:r>
              <a:rPr b="0" i="0" lang="en" sz="1400" u="none" cap="none" strike="noStrike">
                <a:solidFill>
                  <a:srgbClr val="374151"/>
                </a:solidFill>
                <a:highlight>
                  <a:schemeClr val="lt1"/>
                </a:highlight>
                <a:latin typeface="Roboto"/>
                <a:ea typeface="Roboto"/>
                <a:cs typeface="Roboto"/>
                <a:sym typeface="Roboto"/>
              </a:rPr>
              <a:t> statement checks whether it's raining only if it's a weekday. If it's a weekday and it's raining, it advises to bring an umbrella; otherwise, it suggests enjoying the day.</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510" name="Google Shape;510;p5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2. Switch Statement:</a:t>
            </a:r>
            <a:r>
              <a:rPr lang="en" sz="1400">
                <a:solidFill>
                  <a:srgbClr val="374151"/>
                </a:solidFill>
                <a:highlight>
                  <a:schemeClr val="lt1"/>
                </a:highlight>
                <a:latin typeface="Roboto"/>
                <a:ea typeface="Roboto"/>
                <a:cs typeface="Roboto"/>
                <a:sym typeface="Roboto"/>
              </a:rPr>
              <a:t> The </a:t>
            </a:r>
            <a:r>
              <a:rPr lang="en" sz="1150">
                <a:solidFill>
                  <a:srgbClr val="188038"/>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allows you to select one of many code blocks to be executed. It's particularly useful when you have multiple cases to consider.Here's how a </a:t>
            </a:r>
            <a:r>
              <a:rPr lang="en" sz="1150">
                <a:solidFill>
                  <a:srgbClr val="188038"/>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works: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511" name="Google Shape;511;p58"/>
          <p:cNvPicPr preferRelativeResize="0"/>
          <p:nvPr/>
        </p:nvPicPr>
        <p:blipFill rotWithShape="1">
          <a:blip r:embed="rId3">
            <a:alphaModFix/>
          </a:blip>
          <a:srcRect b="0" l="0" r="0" t="0"/>
          <a:stretch/>
        </p:blipFill>
        <p:spPr>
          <a:xfrm>
            <a:off x="2601700" y="1933400"/>
            <a:ext cx="4667700" cy="2261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517" name="Google Shape;517;p5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04800" lvl="0" marL="457200" rtl="0" algn="just">
              <a:lnSpc>
                <a:spcPct val="115000"/>
              </a:lnSpc>
              <a:spcBef>
                <a:spcPts val="15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evaluates the </a:t>
            </a:r>
            <a:r>
              <a:rPr lang="en" sz="1250">
                <a:solidFill>
                  <a:srgbClr val="374151"/>
                </a:solidFill>
                <a:highlight>
                  <a:schemeClr val="lt1"/>
                </a:highlight>
                <a:latin typeface="Courier New"/>
                <a:ea typeface="Courier New"/>
                <a:cs typeface="Courier New"/>
                <a:sym typeface="Courier New"/>
              </a:rPr>
              <a:t>expression</a:t>
            </a:r>
            <a:r>
              <a:rPr lang="en" sz="1400">
                <a:solidFill>
                  <a:srgbClr val="374151"/>
                </a:solidFill>
                <a:highlight>
                  <a:schemeClr val="lt1"/>
                </a:highlight>
                <a:latin typeface="Roboto"/>
                <a:ea typeface="Roboto"/>
                <a:cs typeface="Roboto"/>
                <a:sym typeface="Roboto"/>
              </a:rPr>
              <a:t> and compares it to the values listed in the </a:t>
            </a:r>
            <a:r>
              <a:rPr lang="en" sz="1250">
                <a:solidFill>
                  <a:srgbClr val="374151"/>
                </a:solidFill>
                <a:highlight>
                  <a:schemeClr val="lt1"/>
                </a:highlight>
                <a:latin typeface="Courier New"/>
                <a:ea typeface="Courier New"/>
                <a:cs typeface="Courier New"/>
                <a:sym typeface="Courier New"/>
              </a:rPr>
              <a:t>case</a:t>
            </a:r>
            <a:r>
              <a:rPr lang="en" sz="1400">
                <a:solidFill>
                  <a:srgbClr val="374151"/>
                </a:solidFill>
                <a:highlight>
                  <a:schemeClr val="lt1"/>
                </a:highlight>
                <a:latin typeface="Roboto"/>
                <a:ea typeface="Roboto"/>
                <a:cs typeface="Roboto"/>
                <a:sym typeface="Roboto"/>
              </a:rPr>
              <a:t> clauses.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If the </a:t>
            </a:r>
            <a:r>
              <a:rPr lang="en" sz="1250">
                <a:solidFill>
                  <a:srgbClr val="374151"/>
                </a:solidFill>
                <a:highlight>
                  <a:schemeClr val="lt1"/>
                </a:highlight>
                <a:latin typeface="Courier New"/>
                <a:ea typeface="Courier New"/>
                <a:cs typeface="Courier New"/>
                <a:sym typeface="Courier New"/>
              </a:rPr>
              <a:t>expression</a:t>
            </a:r>
            <a:r>
              <a:rPr lang="en" sz="1400">
                <a:solidFill>
                  <a:srgbClr val="374151"/>
                </a:solidFill>
                <a:highlight>
                  <a:schemeClr val="lt1"/>
                </a:highlight>
                <a:latin typeface="Roboto"/>
                <a:ea typeface="Roboto"/>
                <a:cs typeface="Roboto"/>
                <a:sym typeface="Roboto"/>
              </a:rPr>
              <a:t> matches a </a:t>
            </a:r>
            <a:r>
              <a:rPr lang="en" sz="1250">
                <a:solidFill>
                  <a:srgbClr val="374151"/>
                </a:solidFill>
                <a:highlight>
                  <a:schemeClr val="lt1"/>
                </a:highlight>
                <a:latin typeface="Courier New"/>
                <a:ea typeface="Courier New"/>
                <a:cs typeface="Courier New"/>
                <a:sym typeface="Courier New"/>
              </a:rPr>
              <a:t>case</a:t>
            </a:r>
            <a:r>
              <a:rPr lang="en" sz="1400">
                <a:solidFill>
                  <a:srgbClr val="374151"/>
                </a:solidFill>
                <a:highlight>
                  <a:schemeClr val="lt1"/>
                </a:highlight>
                <a:latin typeface="Roboto"/>
                <a:ea typeface="Roboto"/>
                <a:cs typeface="Roboto"/>
                <a:sym typeface="Roboto"/>
              </a:rPr>
              <a:t> value, the corresponding code block is executed.</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break</a:t>
            </a:r>
            <a:r>
              <a:rPr lang="en" sz="1400">
                <a:solidFill>
                  <a:srgbClr val="374151"/>
                </a:solidFill>
                <a:highlight>
                  <a:schemeClr val="lt1"/>
                </a:highlight>
                <a:latin typeface="Roboto"/>
                <a:ea typeface="Roboto"/>
                <a:cs typeface="Roboto"/>
                <a:sym typeface="Roboto"/>
              </a:rPr>
              <a:t> statement is used to exit the </a:t>
            </a:r>
            <a:r>
              <a:rPr lang="en" sz="1250">
                <a:solidFill>
                  <a:srgbClr val="374151"/>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once a matching case is found. If you omit the </a:t>
            </a:r>
            <a:r>
              <a:rPr lang="en" sz="1250">
                <a:solidFill>
                  <a:srgbClr val="374151"/>
                </a:solidFill>
                <a:highlight>
                  <a:schemeClr val="lt1"/>
                </a:highlight>
                <a:latin typeface="Courier New"/>
                <a:ea typeface="Courier New"/>
                <a:cs typeface="Courier New"/>
                <a:sym typeface="Courier New"/>
              </a:rPr>
              <a:t>break</a:t>
            </a:r>
            <a:r>
              <a:rPr lang="en" sz="1400">
                <a:solidFill>
                  <a:srgbClr val="374151"/>
                </a:solidFill>
                <a:highlight>
                  <a:schemeClr val="lt1"/>
                </a:highlight>
                <a:latin typeface="Roboto"/>
                <a:ea typeface="Roboto"/>
                <a:cs typeface="Roboto"/>
                <a:sym typeface="Roboto"/>
              </a:rPr>
              <a:t>, execution will continue into the next case(s).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If none of the cases match the expression, the code block under </a:t>
            </a:r>
            <a:r>
              <a:rPr lang="en" sz="1250">
                <a:solidFill>
                  <a:srgbClr val="374151"/>
                </a:solidFill>
                <a:highlight>
                  <a:schemeClr val="lt1"/>
                </a:highlight>
                <a:latin typeface="Courier New"/>
                <a:ea typeface="Courier New"/>
                <a:cs typeface="Courier New"/>
                <a:sym typeface="Courier New"/>
              </a:rPr>
              <a:t>default</a:t>
            </a:r>
            <a:r>
              <a:rPr lang="en" sz="1400">
                <a:solidFill>
                  <a:srgbClr val="374151"/>
                </a:solidFill>
                <a:highlight>
                  <a:schemeClr val="lt1"/>
                </a:highlight>
                <a:latin typeface="Roboto"/>
                <a:ea typeface="Roboto"/>
                <a:cs typeface="Roboto"/>
                <a:sym typeface="Roboto"/>
              </a:rPr>
              <a:t> (if provided) is executed.</a:t>
            </a:r>
            <a:endParaRPr sz="1500">
              <a:highlight>
                <a:schemeClr val="lt1"/>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523" name="Google Shape;523;p60"/>
          <p:cNvSpPr txBox="1"/>
          <p:nvPr>
            <p:ph idx="1" type="body"/>
          </p:nvPr>
        </p:nvSpPr>
        <p:spPr>
          <a:xfrm>
            <a:off x="649575" y="136290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000000"/>
                </a:solidFill>
                <a:highlight>
                  <a:schemeClr val="lt1"/>
                </a:highlight>
                <a:latin typeface="Roboto"/>
                <a:ea typeface="Roboto"/>
                <a:cs typeface="Roboto"/>
                <a:sym typeface="Roboto"/>
              </a:rPr>
              <a:t>Switch Example:</a:t>
            </a:r>
            <a:endParaRPr b="1" sz="1400">
              <a:solidFill>
                <a:srgbClr val="000000"/>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b="1" sz="1400">
              <a:solidFill>
                <a:srgbClr val="000000"/>
              </a:solidFill>
              <a:highlight>
                <a:schemeClr val="lt1"/>
              </a:highlight>
              <a:latin typeface="Roboto"/>
              <a:ea typeface="Roboto"/>
              <a:cs typeface="Roboto"/>
              <a:sym typeface="Roboto"/>
            </a:endParaRPr>
          </a:p>
        </p:txBody>
      </p:sp>
      <p:pic>
        <p:nvPicPr>
          <p:cNvPr id="524" name="Google Shape;524;p60"/>
          <p:cNvPicPr preferRelativeResize="0"/>
          <p:nvPr/>
        </p:nvPicPr>
        <p:blipFill rotWithShape="1">
          <a:blip r:embed="rId3">
            <a:alphaModFix/>
          </a:blip>
          <a:srcRect b="0" l="0" r="0" t="0"/>
          <a:stretch/>
        </p:blipFill>
        <p:spPr>
          <a:xfrm>
            <a:off x="3094675" y="1362900"/>
            <a:ext cx="2389100" cy="2844850"/>
          </a:xfrm>
          <a:prstGeom prst="rect">
            <a:avLst/>
          </a:prstGeom>
          <a:noFill/>
          <a:ln>
            <a:noFill/>
          </a:ln>
        </p:spPr>
      </p:pic>
      <p:pic>
        <p:nvPicPr>
          <p:cNvPr id="525" name="Google Shape;525;p60"/>
          <p:cNvPicPr preferRelativeResize="0"/>
          <p:nvPr/>
        </p:nvPicPr>
        <p:blipFill rotWithShape="1">
          <a:blip r:embed="rId4">
            <a:alphaModFix/>
          </a:blip>
          <a:srcRect b="0" l="0" r="0" t="0"/>
          <a:stretch/>
        </p:blipFill>
        <p:spPr>
          <a:xfrm>
            <a:off x="5796175" y="1309738"/>
            <a:ext cx="2542100" cy="2951175"/>
          </a:xfrm>
          <a:prstGeom prst="rect">
            <a:avLst/>
          </a:prstGeom>
          <a:noFill/>
          <a:ln>
            <a:noFill/>
          </a:ln>
        </p:spPr>
      </p:pic>
      <p:sp>
        <p:nvSpPr>
          <p:cNvPr id="526" name="Google Shape;526;p60"/>
          <p:cNvSpPr txBox="1"/>
          <p:nvPr/>
        </p:nvSpPr>
        <p:spPr>
          <a:xfrm>
            <a:off x="614475" y="2457900"/>
            <a:ext cx="2167800" cy="1803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In this example, the </a:t>
            </a:r>
            <a:r>
              <a:rPr b="0" i="0" lang="en" sz="1150" u="none" cap="none" strike="noStrike">
                <a:solidFill>
                  <a:srgbClr val="188038"/>
                </a:solidFill>
                <a:highlight>
                  <a:schemeClr val="lt1"/>
                </a:highlight>
                <a:latin typeface="Courier New"/>
                <a:ea typeface="Courier New"/>
                <a:cs typeface="Courier New"/>
                <a:sym typeface="Courier New"/>
              </a:rPr>
              <a:t>switch</a:t>
            </a:r>
            <a:r>
              <a:rPr b="0" i="0" lang="en" sz="1400" u="none" cap="none" strike="noStrike">
                <a:solidFill>
                  <a:srgbClr val="374151"/>
                </a:solidFill>
                <a:highlight>
                  <a:schemeClr val="lt1"/>
                </a:highlight>
                <a:latin typeface="Roboto"/>
                <a:ea typeface="Roboto"/>
                <a:cs typeface="Roboto"/>
                <a:sym typeface="Roboto"/>
              </a:rPr>
              <a:t> statement evaluates </a:t>
            </a:r>
            <a:r>
              <a:rPr b="0" i="0" lang="en" sz="1150" u="none" cap="none" strike="noStrike">
                <a:solidFill>
                  <a:srgbClr val="188038"/>
                </a:solidFill>
                <a:highlight>
                  <a:schemeClr val="lt1"/>
                </a:highlight>
                <a:latin typeface="Courier New"/>
                <a:ea typeface="Courier New"/>
                <a:cs typeface="Courier New"/>
                <a:sym typeface="Courier New"/>
              </a:rPr>
              <a:t>dayNumber</a:t>
            </a:r>
            <a:r>
              <a:rPr b="0" i="0" lang="en" sz="1400" u="none" cap="none" strike="noStrike">
                <a:solidFill>
                  <a:srgbClr val="374151"/>
                </a:solidFill>
                <a:highlight>
                  <a:schemeClr val="lt1"/>
                </a:highlight>
                <a:latin typeface="Roboto"/>
                <a:ea typeface="Roboto"/>
                <a:cs typeface="Roboto"/>
                <a:sym typeface="Roboto"/>
              </a:rPr>
              <a:t>, which is set to </a:t>
            </a:r>
            <a:r>
              <a:rPr b="0" i="0" lang="en" sz="1150" u="none" cap="none" strike="noStrike">
                <a:solidFill>
                  <a:srgbClr val="188038"/>
                </a:solidFill>
                <a:highlight>
                  <a:schemeClr val="lt1"/>
                </a:highlight>
                <a:latin typeface="Courier New"/>
                <a:ea typeface="Courier New"/>
                <a:cs typeface="Courier New"/>
                <a:sym typeface="Courier New"/>
              </a:rPr>
              <a:t>3</a:t>
            </a:r>
            <a:r>
              <a:rPr b="0" i="0" lang="en" sz="1400" u="none" cap="none" strike="noStrike">
                <a:solidFill>
                  <a:srgbClr val="374151"/>
                </a:solidFill>
                <a:highlight>
                  <a:schemeClr val="lt1"/>
                </a:highlight>
                <a:latin typeface="Roboto"/>
                <a:ea typeface="Roboto"/>
                <a:cs typeface="Roboto"/>
                <a:sym typeface="Roboto"/>
              </a:rPr>
              <a:t>. The code block under </a:t>
            </a:r>
            <a:r>
              <a:rPr b="0" i="0" lang="en" sz="1150" u="none" cap="none" strike="noStrike">
                <a:solidFill>
                  <a:srgbClr val="188038"/>
                </a:solidFill>
                <a:highlight>
                  <a:schemeClr val="lt1"/>
                </a:highlight>
                <a:latin typeface="Courier New"/>
                <a:ea typeface="Courier New"/>
                <a:cs typeface="Courier New"/>
                <a:sym typeface="Courier New"/>
              </a:rPr>
              <a:t>case 3</a:t>
            </a:r>
            <a:r>
              <a:rPr b="0" i="0" lang="en" sz="1400" u="none" cap="none" strike="noStrike">
                <a:solidFill>
                  <a:srgbClr val="374151"/>
                </a:solidFill>
                <a:highlight>
                  <a:schemeClr val="lt1"/>
                </a:highlight>
                <a:latin typeface="Roboto"/>
                <a:ea typeface="Roboto"/>
                <a:cs typeface="Roboto"/>
                <a:sym typeface="Roboto"/>
              </a:rPr>
              <a:t> is executed, and "Today is Wednesday" is printed to the console.</a:t>
            </a:r>
            <a:endParaRPr b="0" i="0" sz="16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532" name="Google Shape;532;p6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600">
                <a:solidFill>
                  <a:srgbClr val="000000"/>
                </a:solidFill>
                <a:highlight>
                  <a:schemeClr val="lt1"/>
                </a:highlight>
                <a:latin typeface="Roboto"/>
                <a:ea typeface="Roboto"/>
                <a:cs typeface="Roboto"/>
                <a:sym typeface="Roboto"/>
              </a:rPr>
              <a:t>3. Loops:</a:t>
            </a:r>
            <a:endParaRPr b="1" sz="16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Loops allow you to repeatedly execute a block of code. JavaScript provides several loop structures, including </a:t>
            </a:r>
            <a:r>
              <a:rPr lang="en" sz="1150">
                <a:solidFill>
                  <a:srgbClr val="188038"/>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and </a:t>
            </a:r>
            <a:r>
              <a:rPr lang="en" sz="1150">
                <a:solidFill>
                  <a:srgbClr val="188038"/>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loops.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400"/>
              </a:spcBef>
              <a:spcAft>
                <a:spcPts val="0"/>
              </a:spcAft>
              <a:buSzPts val="1300"/>
              <a:buNone/>
            </a:pPr>
            <a:r>
              <a:rPr b="1" lang="en" sz="1700">
                <a:solidFill>
                  <a:srgbClr val="188038"/>
                </a:solidFill>
                <a:highlight>
                  <a:schemeClr val="lt1"/>
                </a:highlight>
                <a:latin typeface="Courier New"/>
                <a:ea typeface="Courier New"/>
                <a:cs typeface="Courier New"/>
                <a:sym typeface="Courier New"/>
              </a:rPr>
              <a:t>for</a:t>
            </a:r>
            <a:r>
              <a:rPr b="1" lang="en" sz="1850">
                <a:solidFill>
                  <a:srgbClr val="000000"/>
                </a:solidFill>
                <a:highlight>
                  <a:schemeClr val="lt1"/>
                </a:highlight>
                <a:latin typeface="Roboto"/>
                <a:ea typeface="Roboto"/>
                <a:cs typeface="Roboto"/>
                <a:sym typeface="Roboto"/>
              </a:rPr>
              <a:t> Loop:</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 is typically used when you know in advance how many times you want to execute a block of code. It consists of three parts: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533" name="Google Shape;533;p61"/>
          <p:cNvPicPr preferRelativeResize="0"/>
          <p:nvPr/>
        </p:nvPicPr>
        <p:blipFill rotWithShape="1">
          <a:blip r:embed="rId3">
            <a:alphaModFix/>
          </a:blip>
          <a:srcRect b="0" l="0" r="0" t="0"/>
          <a:stretch/>
        </p:blipFill>
        <p:spPr>
          <a:xfrm>
            <a:off x="1348438" y="3417113"/>
            <a:ext cx="6886575" cy="828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a:t>
            </a:r>
            <a:endParaRPr b="0" sz="2200">
              <a:latin typeface="Roboto Black"/>
              <a:ea typeface="Roboto Black"/>
              <a:cs typeface="Roboto Black"/>
              <a:sym typeface="Roboto Black"/>
            </a:endParaRPr>
          </a:p>
        </p:txBody>
      </p:sp>
      <p:sp>
        <p:nvSpPr>
          <p:cNvPr id="539" name="Google Shape;539;p6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Initialization: It's executed before the loop starts and is usually used to initialize a loop control variable.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Condition: The loop continues executing as long as this condition is true.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Increment/Decrement: It's executed after each iteration, usually to update the loop control variable.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540" name="Google Shape;540;p62"/>
          <p:cNvPicPr preferRelativeResize="0"/>
          <p:nvPr/>
        </p:nvPicPr>
        <p:blipFill rotWithShape="1">
          <a:blip r:embed="rId3">
            <a:alphaModFix/>
          </a:blip>
          <a:srcRect b="0" l="0" r="0" t="0"/>
          <a:stretch/>
        </p:blipFill>
        <p:spPr>
          <a:xfrm>
            <a:off x="1681838" y="3258438"/>
            <a:ext cx="5133975" cy="809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546" name="Google Shape;546;p6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SzPts val="1300"/>
              <a:buNone/>
            </a:pPr>
            <a:r>
              <a:rPr b="1" lang="en" sz="1500">
                <a:solidFill>
                  <a:srgbClr val="188038"/>
                </a:solidFill>
                <a:highlight>
                  <a:schemeClr val="lt1"/>
                </a:highlight>
                <a:latin typeface="Courier New"/>
                <a:ea typeface="Courier New"/>
                <a:cs typeface="Courier New"/>
                <a:sym typeface="Courier New"/>
              </a:rPr>
              <a:t>while</a:t>
            </a:r>
            <a:r>
              <a:rPr b="1" lang="en" sz="1650">
                <a:solidFill>
                  <a:srgbClr val="000000"/>
                </a:solidFill>
                <a:highlight>
                  <a:schemeClr val="lt1"/>
                </a:highlight>
                <a:latin typeface="Roboto"/>
                <a:ea typeface="Roboto"/>
                <a:cs typeface="Roboto"/>
                <a:sym typeface="Roboto"/>
              </a:rPr>
              <a:t> Loop:</a:t>
            </a:r>
            <a:endParaRPr b="1" sz="1650">
              <a:solidFill>
                <a:srgbClr val="000000"/>
              </a:solidFill>
              <a:highlight>
                <a:schemeClr val="lt1"/>
              </a:highlight>
              <a:latin typeface="Roboto"/>
              <a:ea typeface="Roboto"/>
              <a:cs typeface="Roboto"/>
              <a:sym typeface="Roboto"/>
            </a:endParaRPr>
          </a:p>
          <a:p>
            <a:pPr indent="0" lvl="0" marL="0" rtl="0" algn="l">
              <a:lnSpc>
                <a:spcPct val="10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loop is used when you want to repeatedly execute a block of code as long as a certain condition is true. It consists of a single condition:</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05000"/>
              </a:lnSpc>
              <a:spcBef>
                <a:spcPts val="1500"/>
              </a:spcBef>
              <a:spcAft>
                <a:spcPts val="1200"/>
              </a:spcAft>
              <a:buSzPts val="1300"/>
              <a:buNone/>
            </a:pPr>
            <a:r>
              <a:t/>
            </a:r>
            <a:endParaRPr sz="1500">
              <a:highlight>
                <a:schemeClr val="lt1"/>
              </a:highlight>
            </a:endParaRPr>
          </a:p>
        </p:txBody>
      </p:sp>
      <p:pic>
        <p:nvPicPr>
          <p:cNvPr id="547" name="Google Shape;547;p63"/>
          <p:cNvPicPr preferRelativeResize="0"/>
          <p:nvPr/>
        </p:nvPicPr>
        <p:blipFill rotWithShape="1">
          <a:blip r:embed="rId3">
            <a:alphaModFix/>
          </a:blip>
          <a:srcRect b="0" l="0" r="0" t="0"/>
          <a:stretch/>
        </p:blipFill>
        <p:spPr>
          <a:xfrm>
            <a:off x="1795100" y="2322425"/>
            <a:ext cx="4615553" cy="498650"/>
          </a:xfrm>
          <a:prstGeom prst="rect">
            <a:avLst/>
          </a:prstGeom>
          <a:noFill/>
          <a:ln>
            <a:noFill/>
          </a:ln>
        </p:spPr>
      </p:pic>
      <p:pic>
        <p:nvPicPr>
          <p:cNvPr id="548" name="Google Shape;548;p63"/>
          <p:cNvPicPr preferRelativeResize="0"/>
          <p:nvPr/>
        </p:nvPicPr>
        <p:blipFill rotWithShape="1">
          <a:blip r:embed="rId4">
            <a:alphaModFix/>
          </a:blip>
          <a:srcRect b="0" l="0" r="0" t="0"/>
          <a:stretch/>
        </p:blipFill>
        <p:spPr>
          <a:xfrm>
            <a:off x="1795100" y="3073750"/>
            <a:ext cx="3920450" cy="1266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554" name="Google Shape;554;p6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600">
                <a:solidFill>
                  <a:srgbClr val="188038"/>
                </a:solidFill>
                <a:highlight>
                  <a:schemeClr val="lt1"/>
                </a:highlight>
                <a:latin typeface="Courier New"/>
                <a:ea typeface="Courier New"/>
                <a:cs typeface="Courier New"/>
                <a:sym typeface="Courier New"/>
              </a:rPr>
              <a:t>do-while</a:t>
            </a:r>
            <a:r>
              <a:rPr b="1" lang="en" sz="1750">
                <a:solidFill>
                  <a:srgbClr val="000000"/>
                </a:solidFill>
                <a:highlight>
                  <a:schemeClr val="lt1"/>
                </a:highlight>
                <a:latin typeface="Roboto"/>
                <a:ea typeface="Roboto"/>
                <a:cs typeface="Roboto"/>
                <a:sym typeface="Roboto"/>
              </a:rPr>
              <a:t> Loop:</a:t>
            </a:r>
            <a:endParaRPr b="1" sz="17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The </a:t>
            </a:r>
            <a:r>
              <a:rPr lang="en" sz="1250">
                <a:solidFill>
                  <a:srgbClr val="374151"/>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loop is similar to the </a:t>
            </a:r>
            <a:r>
              <a:rPr lang="en" sz="1250">
                <a:solidFill>
                  <a:srgbClr val="374151"/>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loop, but it guarantees that the block of code will execute at least once before checking the condition. It consists of a condition and the </a:t>
            </a:r>
            <a:r>
              <a:rPr lang="en" sz="1250">
                <a:solidFill>
                  <a:srgbClr val="374151"/>
                </a:solidFill>
                <a:highlight>
                  <a:schemeClr val="lt1"/>
                </a:highlight>
                <a:latin typeface="Courier New"/>
                <a:ea typeface="Courier New"/>
                <a:cs typeface="Courier New"/>
                <a:sym typeface="Courier New"/>
              </a:rPr>
              <a:t>do</a:t>
            </a:r>
            <a:r>
              <a:rPr lang="en" sz="1400">
                <a:solidFill>
                  <a:srgbClr val="374151"/>
                </a:solidFill>
                <a:highlight>
                  <a:schemeClr val="lt1"/>
                </a:highlight>
                <a:latin typeface="Roboto"/>
                <a:ea typeface="Roboto"/>
                <a:cs typeface="Roboto"/>
                <a:sym typeface="Roboto"/>
              </a:rPr>
              <a:t> keyword: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rPr lang="en" sz="1500">
                <a:highlight>
                  <a:schemeClr val="lt1"/>
                </a:highlight>
              </a:rPr>
              <a:t>Example:</a:t>
            </a:r>
            <a:endParaRPr sz="1500">
              <a:highlight>
                <a:schemeClr val="lt1"/>
              </a:highlight>
            </a:endParaRPr>
          </a:p>
          <a:p>
            <a:pPr indent="0" lvl="0" marL="0" rtl="0" algn="just">
              <a:lnSpc>
                <a:spcPct val="115000"/>
              </a:lnSpc>
              <a:spcBef>
                <a:spcPts val="1200"/>
              </a:spcBef>
              <a:spcAft>
                <a:spcPts val="1200"/>
              </a:spcAft>
              <a:buSzPts val="1300"/>
              <a:buNone/>
            </a:pPr>
            <a:r>
              <a:t/>
            </a:r>
            <a:endParaRPr sz="1500">
              <a:highlight>
                <a:schemeClr val="lt1"/>
              </a:highlight>
            </a:endParaRPr>
          </a:p>
        </p:txBody>
      </p:sp>
      <p:pic>
        <p:nvPicPr>
          <p:cNvPr id="555" name="Google Shape;555;p64"/>
          <p:cNvPicPr preferRelativeResize="0"/>
          <p:nvPr/>
        </p:nvPicPr>
        <p:blipFill rotWithShape="1">
          <a:blip r:embed="rId3">
            <a:alphaModFix/>
          </a:blip>
          <a:srcRect b="0" l="0" r="0" t="0"/>
          <a:stretch/>
        </p:blipFill>
        <p:spPr>
          <a:xfrm>
            <a:off x="2053625" y="2346050"/>
            <a:ext cx="3223901" cy="639900"/>
          </a:xfrm>
          <a:prstGeom prst="rect">
            <a:avLst/>
          </a:prstGeom>
          <a:noFill/>
          <a:ln>
            <a:noFill/>
          </a:ln>
        </p:spPr>
      </p:pic>
      <p:pic>
        <p:nvPicPr>
          <p:cNvPr id="556" name="Google Shape;556;p64"/>
          <p:cNvPicPr preferRelativeResize="0"/>
          <p:nvPr/>
        </p:nvPicPr>
        <p:blipFill rotWithShape="1">
          <a:blip r:embed="rId4">
            <a:alphaModFix/>
          </a:blip>
          <a:srcRect b="0" l="0" r="0" t="0"/>
          <a:stretch/>
        </p:blipFill>
        <p:spPr>
          <a:xfrm>
            <a:off x="2556100" y="3090750"/>
            <a:ext cx="3727000" cy="1249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 </a:t>
            </a:r>
            <a:endParaRPr b="0" sz="2200">
              <a:latin typeface="Roboto Black"/>
              <a:ea typeface="Roboto Black"/>
              <a:cs typeface="Roboto Black"/>
              <a:sym typeface="Roboto Black"/>
            </a:endParaRPr>
          </a:p>
        </p:txBody>
      </p:sp>
      <p:sp>
        <p:nvSpPr>
          <p:cNvPr id="562" name="Google Shape;562;p6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highlight>
                  <a:schemeClr val="lt1"/>
                </a:highlight>
              </a:rPr>
              <a:t>Note:</a:t>
            </a:r>
            <a:endParaRPr b="1" sz="1500">
              <a:highlight>
                <a:schemeClr val="lt1"/>
              </a:highlight>
            </a:endParaRPr>
          </a:p>
          <a:p>
            <a:pPr indent="-311150" lvl="0" marL="457200" rtl="0" algn="just">
              <a:lnSpc>
                <a:spcPct val="115000"/>
              </a:lnSpc>
              <a:spcBef>
                <a:spcPts val="1200"/>
              </a:spcBef>
              <a:spcAft>
                <a:spcPts val="0"/>
              </a:spcAft>
              <a:buSzPts val="1300"/>
              <a:buChar char="●"/>
            </a:pPr>
            <a:r>
              <a:rPr lang="en" sz="1150">
                <a:solidFill>
                  <a:srgbClr val="188038"/>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statements are especially useful when you have a limited set of possible values to compare against, making your code more organized and efficient compared to using a series of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a:t>
            </a:r>
            <a:r>
              <a:rPr lang="en" sz="1150">
                <a:solidFill>
                  <a:srgbClr val="188038"/>
                </a:solidFill>
                <a:highlight>
                  <a:schemeClr val="lt1"/>
                </a:highlight>
                <a:latin typeface="Courier New"/>
                <a:ea typeface="Courier New"/>
                <a:cs typeface="Courier New"/>
                <a:sym typeface="Courier New"/>
              </a:rPr>
              <a:t>else if</a:t>
            </a:r>
            <a:r>
              <a:rPr lang="en" sz="1400">
                <a:solidFill>
                  <a:srgbClr val="374151"/>
                </a:solidFill>
                <a:highlight>
                  <a:schemeClr val="lt1"/>
                </a:highlight>
                <a:latin typeface="Roboto"/>
                <a:ea typeface="Roboto"/>
                <a:cs typeface="Roboto"/>
                <a:sym typeface="Roboto"/>
              </a:rPr>
              <a:t> statements.</a:t>
            </a:r>
            <a:endParaRPr sz="1400">
              <a:solidFill>
                <a:srgbClr val="374151"/>
              </a:solidFill>
              <a:highlight>
                <a:schemeClr val="lt1"/>
              </a:highlight>
              <a:latin typeface="Roboto"/>
              <a:ea typeface="Roboto"/>
              <a:cs typeface="Roboto"/>
              <a:sym typeface="Roboto"/>
            </a:endParaRPr>
          </a:p>
          <a:p>
            <a:pPr indent="-311150" lvl="0" marL="457200" rtl="0" algn="just">
              <a:lnSpc>
                <a:spcPct val="115000"/>
              </a:lnSpc>
              <a:spcBef>
                <a:spcPts val="0"/>
              </a:spcBef>
              <a:spcAft>
                <a:spcPts val="0"/>
              </a:spcAft>
              <a:buSzPts val="1300"/>
              <a:buChar char="●"/>
            </a:pPr>
            <a:r>
              <a:rPr lang="en" sz="1400">
                <a:solidFill>
                  <a:srgbClr val="374151"/>
                </a:solidFill>
                <a:highlight>
                  <a:schemeClr val="lt1"/>
                </a:highlight>
                <a:latin typeface="Roboto"/>
                <a:ea typeface="Roboto"/>
                <a:cs typeface="Roboto"/>
                <a:sym typeface="Roboto"/>
              </a:rPr>
              <a:t>Choose the appropriate loop based on your specific needs. </a:t>
            </a:r>
            <a:r>
              <a:rPr lang="en" sz="1150">
                <a:solidFill>
                  <a:srgbClr val="188038"/>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loops are often used for iterating over a known range, </a:t>
            </a:r>
            <a:r>
              <a:rPr lang="en" sz="1150">
                <a:solidFill>
                  <a:srgbClr val="188038"/>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loops for situations where the number of iterations is not known in advance, and </a:t>
            </a:r>
            <a:r>
              <a:rPr lang="en" sz="1150">
                <a:solidFill>
                  <a:srgbClr val="188038"/>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loops when you want to ensure that the code block runs at least once.</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89da40846b_0_20"/>
          <p:cNvSpPr txBox="1"/>
          <p:nvPr>
            <p:ph type="ctrTitle"/>
          </p:nvPr>
        </p:nvSpPr>
        <p:spPr>
          <a:xfrm>
            <a:off x="729450" y="1322450"/>
            <a:ext cx="7688100" cy="3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9: Browser APIs and Client-Side Storage</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Working with the window object</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Browser events and event propagation</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LocalStorage and SessionStorage</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Cookies and their limitations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5. Manipulating the browser's history</a:t>
            </a:r>
            <a:endParaRPr b="0" sz="1500">
              <a:solidFill>
                <a:srgbClr val="000000"/>
              </a:solidFill>
              <a:latin typeface="Roboto"/>
              <a:ea typeface="Roboto"/>
              <a:cs typeface="Roboto"/>
              <a:sym typeface="Roboto"/>
            </a:endParaRPr>
          </a:p>
          <a:p>
            <a:pPr indent="0" lvl="0" marL="0" rtl="0" algn="l">
              <a:lnSpc>
                <a:spcPct val="115000"/>
              </a:lnSpc>
              <a:spcBef>
                <a:spcPts val="0"/>
              </a:spcBef>
              <a:spcAft>
                <a:spcPts val="0"/>
              </a:spcAft>
              <a:buSzPts val="4200"/>
              <a:buNone/>
            </a:pPr>
            <a:r>
              <a:t/>
            </a:r>
            <a:endParaRPr b="0" sz="1500">
              <a:solidFill>
                <a:srgbClr val="FF0000"/>
              </a:solidFill>
              <a:latin typeface="Roboto"/>
              <a:ea typeface="Roboto"/>
              <a:cs typeface="Roboto"/>
              <a:sym typeface="Roboto"/>
            </a:endParaRPr>
          </a:p>
          <a:p>
            <a:pPr indent="0" lvl="0" marL="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Module 10: Security and Best Practices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1. Cross-Site Scripting (XSS) and Cross-Site Request Forgery (CSRF)</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2. Sanitizing user input</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3. Securing API keys and sensitive data</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4. Performance optimization tips</a:t>
            </a:r>
            <a:endParaRPr b="0" sz="1500">
              <a:solidFill>
                <a:srgbClr val="000000"/>
              </a:solidFill>
              <a:latin typeface="Roboto"/>
              <a:ea typeface="Roboto"/>
              <a:cs typeface="Roboto"/>
              <a:sym typeface="Roboto"/>
            </a:endParaRPr>
          </a:p>
          <a:p>
            <a:pPr indent="0" lvl="0" marL="457200" rtl="0" algn="l">
              <a:lnSpc>
                <a:spcPct val="115000"/>
              </a:lnSpc>
              <a:spcBef>
                <a:spcPts val="0"/>
              </a:spcBef>
              <a:spcAft>
                <a:spcPts val="0"/>
              </a:spcAft>
              <a:buSzPts val="4200"/>
              <a:buNone/>
            </a:pPr>
            <a:r>
              <a:rPr b="0" lang="en" sz="1500">
                <a:solidFill>
                  <a:srgbClr val="000000"/>
                </a:solidFill>
                <a:latin typeface="Roboto"/>
                <a:ea typeface="Roboto"/>
                <a:cs typeface="Roboto"/>
                <a:sym typeface="Roboto"/>
              </a:rPr>
              <a:t>5. Code formatting and linting</a:t>
            </a:r>
            <a:endParaRPr b="0" sz="1800">
              <a:solidFill>
                <a:srgbClr val="000000"/>
              </a:solidFill>
              <a:latin typeface="Roboto"/>
              <a:ea typeface="Roboto"/>
              <a:cs typeface="Roboto"/>
              <a:sym typeface="Roboto"/>
            </a:endParaRPr>
          </a:p>
        </p:txBody>
      </p:sp>
      <p:sp>
        <p:nvSpPr>
          <p:cNvPr id="122" name="Google Shape;122;g289da40846b_0_20"/>
          <p:cNvSpPr txBox="1"/>
          <p:nvPr>
            <p:ph idx="1" type="subTitle"/>
          </p:nvPr>
        </p:nvSpPr>
        <p:spPr>
          <a:xfrm>
            <a:off x="636577" y="52805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600"/>
              <a:buNone/>
            </a:pPr>
            <a:r>
              <a:rPr b="1" lang="en" sz="2200">
                <a:solidFill>
                  <a:srgbClr val="000000"/>
                </a:solidFill>
                <a:latin typeface="Roboto"/>
                <a:ea typeface="Roboto"/>
                <a:cs typeface="Roboto"/>
                <a:sym typeface="Roboto"/>
              </a:rPr>
              <a:t>Table of Contents</a:t>
            </a:r>
            <a:endParaRPr sz="15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Flow(Exercise) </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568" name="Google Shape;568;p6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Exercise: Grading System</a:t>
            </a:r>
            <a:endParaRPr b="1" sz="1850">
              <a:solidFill>
                <a:srgbClr val="000000"/>
              </a:solidFill>
              <a:highlight>
                <a:schemeClr val="lt1"/>
              </a:highlight>
              <a:latin typeface="Roboto"/>
              <a:ea typeface="Roboto"/>
              <a:cs typeface="Roboto"/>
              <a:sym typeface="Roboto"/>
            </a:endParaRPr>
          </a:p>
          <a:p>
            <a:pPr indent="0" lvl="0" marL="0" rtl="0" algn="l">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calculates and assigns grades to students based on their test scores. Use conditional statements (</a:t>
            </a:r>
            <a:r>
              <a:rPr lang="en" sz="1150">
                <a:solidFill>
                  <a:srgbClr val="188038"/>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else if</a:t>
            </a:r>
            <a:r>
              <a:rPr lang="en" sz="1400">
                <a:solidFill>
                  <a:srgbClr val="374151"/>
                </a:solidFill>
                <a:highlight>
                  <a:schemeClr val="lt1"/>
                </a:highlight>
                <a:latin typeface="Roboto"/>
                <a:ea typeface="Roboto"/>
                <a:cs typeface="Roboto"/>
                <a:sym typeface="Roboto"/>
              </a:rPr>
              <a:t>, </a:t>
            </a:r>
            <a:r>
              <a:rPr lang="en" sz="1150">
                <a:solidFill>
                  <a:srgbClr val="188038"/>
                </a:solidFill>
                <a:highlight>
                  <a:schemeClr val="lt1"/>
                </a:highlight>
                <a:latin typeface="Courier New"/>
                <a:ea typeface="Courier New"/>
                <a:cs typeface="Courier New"/>
                <a:sym typeface="Courier New"/>
              </a:rPr>
              <a:t>else</a:t>
            </a:r>
            <a:r>
              <a:rPr lang="en" sz="1400">
                <a:solidFill>
                  <a:srgbClr val="374151"/>
                </a:solidFill>
                <a:highlight>
                  <a:schemeClr val="lt1"/>
                </a:highlight>
                <a:latin typeface="Roboto"/>
                <a:ea typeface="Roboto"/>
                <a:cs typeface="Roboto"/>
                <a:sym typeface="Roboto"/>
              </a:rPr>
              <a:t>) to determine the grade for each student.</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Variables:</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a variable to store the student's test score.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Flow(Exercise) </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574" name="Google Shape;574;p6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Determine the Grade:</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conditional statements to determine the grade based on the following grading scale:</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A: 90 - 100</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B: 80 - 89</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C: 70 - 79</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D: 60 - 69</a:t>
            </a:r>
            <a:endParaRPr sz="1400">
              <a:solidFill>
                <a:srgbClr val="374151"/>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374151"/>
              </a:buClr>
              <a:buSzPts val="1400"/>
              <a:buFont typeface="Roboto"/>
              <a:buAutoNum type="alphaLcPeriod"/>
            </a:pPr>
            <a:r>
              <a:rPr lang="en" sz="1400">
                <a:solidFill>
                  <a:srgbClr val="374151"/>
                </a:solidFill>
                <a:highlight>
                  <a:schemeClr val="lt1"/>
                </a:highlight>
                <a:latin typeface="Roboto"/>
                <a:ea typeface="Roboto"/>
                <a:cs typeface="Roboto"/>
                <a:sym typeface="Roboto"/>
              </a:rPr>
              <a:t>F: Below 60</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AutoNum type="arabicPeriod" startAt="2"/>
            </a:pPr>
            <a:r>
              <a:rPr lang="en" sz="1400">
                <a:solidFill>
                  <a:srgbClr val="374151"/>
                </a:solidFill>
                <a:highlight>
                  <a:schemeClr val="lt1"/>
                </a:highlight>
                <a:latin typeface="Roboto"/>
                <a:ea typeface="Roboto"/>
                <a:cs typeface="Roboto"/>
                <a:sym typeface="Roboto"/>
              </a:rPr>
              <a:t>Print the Grade:</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out a message that includes the student's test score and the assigned grade.</a:t>
            </a:r>
            <a:endParaRPr sz="1500">
              <a:highlight>
                <a:schemeClr val="lt1"/>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Flow(Exercise) </a:t>
            </a:r>
            <a:endParaRPr b="0" sz="2200">
              <a:latin typeface="Roboto Black"/>
              <a:ea typeface="Roboto Black"/>
              <a:cs typeface="Roboto Black"/>
              <a:sym typeface="Roboto Black"/>
            </a:endParaRPr>
          </a:p>
          <a:p>
            <a:pPr indent="0" lvl="0" marL="0" rtl="0" algn="l">
              <a:lnSpc>
                <a:spcPct val="115000"/>
              </a:lnSpc>
              <a:spcBef>
                <a:spcPts val="0"/>
              </a:spcBef>
              <a:spcAft>
                <a:spcPts val="0"/>
              </a:spcAft>
              <a:buSzPts val="2600"/>
              <a:buNone/>
            </a:pPr>
            <a:r>
              <a:t/>
            </a:r>
            <a:endParaRPr b="0" sz="2200">
              <a:solidFill>
                <a:srgbClr val="000000"/>
              </a:solidFill>
              <a:latin typeface="Roboto Black"/>
              <a:ea typeface="Roboto Black"/>
              <a:cs typeface="Roboto Black"/>
              <a:sym typeface="Roboto Black"/>
            </a:endParaRPr>
          </a:p>
        </p:txBody>
      </p:sp>
      <p:sp>
        <p:nvSpPr>
          <p:cNvPr id="580" name="Google Shape;580;p6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Exercise: Day of the Week</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determines the day of the week based on a numeric input (1 for Monday, 2 for Tuesday, and so on). Use a </a:t>
            </a:r>
            <a:r>
              <a:rPr lang="en" sz="1250">
                <a:solidFill>
                  <a:srgbClr val="374151"/>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to handle the different cases.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Declare a Variable:</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Declare a variable to store the numeric day input.</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Use a </a:t>
            </a:r>
            <a:r>
              <a:rPr lang="en" sz="1250">
                <a:solidFill>
                  <a:srgbClr val="374151"/>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Use a </a:t>
            </a:r>
            <a:r>
              <a:rPr lang="en" sz="1250">
                <a:solidFill>
                  <a:srgbClr val="374151"/>
                </a:solidFill>
                <a:highlight>
                  <a:schemeClr val="lt1"/>
                </a:highlight>
                <a:latin typeface="Courier New"/>
                <a:ea typeface="Courier New"/>
                <a:cs typeface="Courier New"/>
                <a:sym typeface="Courier New"/>
              </a:rPr>
              <a:t>switch</a:t>
            </a:r>
            <a:r>
              <a:rPr lang="en" sz="1400">
                <a:solidFill>
                  <a:srgbClr val="374151"/>
                </a:solidFill>
                <a:highlight>
                  <a:schemeClr val="lt1"/>
                </a:highlight>
                <a:latin typeface="Roboto"/>
                <a:ea typeface="Roboto"/>
                <a:cs typeface="Roboto"/>
                <a:sym typeface="Roboto"/>
              </a:rPr>
              <a:t> statement to determine the day of the week based on the numeric input. Each case should represent a different day of the week.</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Print the Result:</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out a message that displays the day of the week corresponding to the numeric input. If the input is not in the range 1-7, print an error message.</a:t>
            </a:r>
            <a:endParaRPr sz="1500">
              <a:highlight>
                <a:schemeClr val="lt1"/>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Control Flow(Exercise) </a:t>
            </a:r>
            <a:endParaRPr b="0" sz="2200">
              <a:latin typeface="Roboto Black"/>
              <a:ea typeface="Roboto Black"/>
              <a:cs typeface="Roboto Black"/>
              <a:sym typeface="Roboto Black"/>
            </a:endParaRPr>
          </a:p>
        </p:txBody>
      </p:sp>
      <p:sp>
        <p:nvSpPr>
          <p:cNvPr id="586" name="Google Shape;586;p6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Exercise: Number Sequence</a:t>
            </a:r>
            <a:endParaRPr b="1" sz="1550">
              <a:solidFill>
                <a:srgbClr val="000000"/>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Create a program that generates and prints a number sequence using different types of loops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a:t>
            </a:r>
            <a:r>
              <a:rPr lang="en" sz="1250">
                <a:solidFill>
                  <a:srgbClr val="374151"/>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The sequence should be the first 10 positive even numbers starting from 2.</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Use a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Create a </a:t>
            </a:r>
            <a:r>
              <a:rPr lang="en" sz="1250">
                <a:solidFill>
                  <a:srgbClr val="374151"/>
                </a:solidFill>
                <a:highlight>
                  <a:schemeClr val="lt1"/>
                </a:highlight>
                <a:latin typeface="Courier New"/>
                <a:ea typeface="Courier New"/>
                <a:cs typeface="Courier New"/>
                <a:sym typeface="Courier New"/>
              </a:rPr>
              <a:t>for</a:t>
            </a:r>
            <a:r>
              <a:rPr lang="en" sz="1400">
                <a:solidFill>
                  <a:srgbClr val="374151"/>
                </a:solidFill>
                <a:highlight>
                  <a:schemeClr val="lt1"/>
                </a:highlight>
                <a:latin typeface="Roboto"/>
                <a:ea typeface="Roboto"/>
                <a:cs typeface="Roboto"/>
                <a:sym typeface="Roboto"/>
              </a:rPr>
              <a:t> loop to generate and print the number sequence.</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Use a </a:t>
            </a:r>
            <a:r>
              <a:rPr lang="en" sz="1250">
                <a:solidFill>
                  <a:srgbClr val="374151"/>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Loop:</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Create a </a:t>
            </a:r>
            <a:r>
              <a:rPr lang="en" sz="1250">
                <a:solidFill>
                  <a:srgbClr val="374151"/>
                </a:solidFill>
                <a:highlight>
                  <a:schemeClr val="lt1"/>
                </a:highlight>
                <a:latin typeface="Courier New"/>
                <a:ea typeface="Courier New"/>
                <a:cs typeface="Courier New"/>
                <a:sym typeface="Courier New"/>
              </a:rPr>
              <a:t>while</a:t>
            </a:r>
            <a:r>
              <a:rPr lang="en" sz="1400">
                <a:solidFill>
                  <a:srgbClr val="374151"/>
                </a:solidFill>
                <a:highlight>
                  <a:schemeClr val="lt1"/>
                </a:highlight>
                <a:latin typeface="Roboto"/>
                <a:ea typeface="Roboto"/>
                <a:cs typeface="Roboto"/>
                <a:sym typeface="Roboto"/>
              </a:rPr>
              <a:t> loop to generate and print the same number sequence.</a:t>
            </a:r>
            <a:endParaRPr sz="1400">
              <a:solidFill>
                <a:srgbClr val="37415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400">
                <a:solidFill>
                  <a:srgbClr val="374151"/>
                </a:solidFill>
                <a:highlight>
                  <a:schemeClr val="lt1"/>
                </a:highlight>
                <a:latin typeface="Roboto"/>
                <a:ea typeface="Roboto"/>
                <a:cs typeface="Roboto"/>
                <a:sym typeface="Roboto"/>
              </a:rPr>
              <a:t>Use a </a:t>
            </a:r>
            <a:r>
              <a:rPr lang="en" sz="1250">
                <a:solidFill>
                  <a:srgbClr val="374151"/>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Loop:</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Create a </a:t>
            </a:r>
            <a:r>
              <a:rPr lang="en" sz="1250">
                <a:solidFill>
                  <a:srgbClr val="374151"/>
                </a:solidFill>
                <a:highlight>
                  <a:schemeClr val="lt1"/>
                </a:highlight>
                <a:latin typeface="Courier New"/>
                <a:ea typeface="Courier New"/>
                <a:cs typeface="Courier New"/>
                <a:sym typeface="Courier New"/>
              </a:rPr>
              <a:t>do-while</a:t>
            </a:r>
            <a:r>
              <a:rPr lang="en" sz="1400">
                <a:solidFill>
                  <a:srgbClr val="374151"/>
                </a:solidFill>
                <a:highlight>
                  <a:schemeClr val="lt1"/>
                </a:highlight>
                <a:latin typeface="Roboto"/>
                <a:ea typeface="Roboto"/>
                <a:cs typeface="Roboto"/>
                <a:sym typeface="Roboto"/>
              </a:rPr>
              <a:t> loop to generate and print the same number sequence.</a:t>
            </a:r>
            <a:endParaRPr sz="1400">
              <a:solidFill>
                <a:srgbClr val="374151"/>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Print the Result:</a:t>
            </a:r>
            <a:br>
              <a:rPr lang="en" sz="1400">
                <a:solidFill>
                  <a:srgbClr val="374151"/>
                </a:solidFill>
                <a:highlight>
                  <a:schemeClr val="lt1"/>
                </a:highlight>
                <a:latin typeface="Roboto"/>
                <a:ea typeface="Roboto"/>
                <a:cs typeface="Roboto"/>
                <a:sym typeface="Roboto"/>
              </a:rPr>
            </a:br>
            <a:r>
              <a:rPr lang="en" sz="1400">
                <a:solidFill>
                  <a:srgbClr val="374151"/>
                </a:solidFill>
                <a:highlight>
                  <a:schemeClr val="lt1"/>
                </a:highlight>
                <a:latin typeface="Roboto"/>
                <a:ea typeface="Roboto"/>
                <a:cs typeface="Roboto"/>
                <a:sym typeface="Roboto"/>
              </a:rPr>
              <a:t>Print the generated number sequence for each type of loop.</a:t>
            </a:r>
            <a:endParaRPr sz="1500">
              <a:highlight>
                <a:schemeClr val="lt1"/>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592" name="Google Shape;592;p7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500">
                <a:solidFill>
                  <a:srgbClr val="374151"/>
                </a:solidFill>
                <a:highlight>
                  <a:schemeClr val="lt1"/>
                </a:highlight>
                <a:latin typeface="Roboto"/>
                <a:ea typeface="Roboto"/>
                <a:cs typeface="Roboto"/>
                <a:sym typeface="Roboto"/>
              </a:rPr>
              <a:t>function </a:t>
            </a:r>
            <a:r>
              <a:rPr lang="en" sz="1400">
                <a:solidFill>
                  <a:srgbClr val="374151"/>
                </a:solidFill>
                <a:highlight>
                  <a:schemeClr val="lt1"/>
                </a:highlight>
                <a:latin typeface="Roboto"/>
                <a:ea typeface="Roboto"/>
                <a:cs typeface="Roboto"/>
                <a:sym typeface="Roboto"/>
              </a:rPr>
              <a:t>is a block of reusable code that performs a specific task or set of tasks. Functions are fundamental building blocks of JavaScript applications and are used to encapsulate logic, promote code reusability, and make code more organized.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basic syntax for declaring and defining a function in JavaScript: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593" name="Google Shape;593;p70"/>
          <p:cNvPicPr preferRelativeResize="0"/>
          <p:nvPr/>
        </p:nvPicPr>
        <p:blipFill rotWithShape="1">
          <a:blip r:embed="rId3">
            <a:alphaModFix/>
          </a:blip>
          <a:srcRect b="0" l="0" r="0" t="0"/>
          <a:stretch/>
        </p:blipFill>
        <p:spPr>
          <a:xfrm>
            <a:off x="904225" y="2820575"/>
            <a:ext cx="7200900" cy="133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599" name="Google Shape;599;p7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150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Function Name:</a:t>
            </a:r>
            <a:r>
              <a:rPr lang="en" sz="1400">
                <a:solidFill>
                  <a:srgbClr val="374151"/>
                </a:solidFill>
                <a:highlight>
                  <a:schemeClr val="lt1"/>
                </a:highlight>
                <a:latin typeface="Roboto"/>
                <a:ea typeface="Roboto"/>
                <a:cs typeface="Roboto"/>
                <a:sym typeface="Roboto"/>
              </a:rPr>
              <a:t> This is an identifier that represents the name of the function. It should follow the rules for variable names in JavaScript. Function names are case-sensitive.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b="1" lang="en" sz="1400">
                <a:solidFill>
                  <a:srgbClr val="374151"/>
                </a:solidFill>
                <a:highlight>
                  <a:schemeClr val="lt1"/>
                </a:highlight>
                <a:latin typeface="Roboto"/>
                <a:ea typeface="Roboto"/>
                <a:cs typeface="Roboto"/>
                <a:sym typeface="Roboto"/>
              </a:rPr>
              <a:t>Parameters (Optional):</a:t>
            </a:r>
            <a:r>
              <a:rPr lang="en" sz="1400">
                <a:solidFill>
                  <a:srgbClr val="374151"/>
                </a:solidFill>
                <a:highlight>
                  <a:schemeClr val="lt1"/>
                </a:highlight>
                <a:latin typeface="Roboto"/>
                <a:ea typeface="Roboto"/>
                <a:cs typeface="Roboto"/>
                <a:sym typeface="Roboto"/>
              </a:rPr>
              <a:t> These are placeholders for values that the function can accept as input. Parameters are enclosed in parentheses and separated by commas. Functions can have zero or more parameters.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b="1" lang="en" sz="1400">
                <a:solidFill>
                  <a:srgbClr val="374151"/>
                </a:solidFill>
                <a:highlight>
                  <a:schemeClr val="lt1"/>
                </a:highlight>
                <a:latin typeface="Roboto"/>
                <a:ea typeface="Roboto"/>
                <a:cs typeface="Roboto"/>
                <a:sym typeface="Roboto"/>
              </a:rPr>
              <a:t>Function Body:</a:t>
            </a:r>
            <a:r>
              <a:rPr lang="en" sz="1400">
                <a:solidFill>
                  <a:srgbClr val="374151"/>
                </a:solidFill>
                <a:highlight>
                  <a:schemeClr val="lt1"/>
                </a:highlight>
                <a:latin typeface="Roboto"/>
                <a:ea typeface="Roboto"/>
                <a:cs typeface="Roboto"/>
                <a:sym typeface="Roboto"/>
              </a:rPr>
              <a:t> This is the block of code enclosed in curly braces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It contains the actual instructions or statements that perform a specific task when the function is invoked.</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b="1" lang="en" sz="1400">
                <a:solidFill>
                  <a:srgbClr val="374151"/>
                </a:solidFill>
                <a:highlight>
                  <a:schemeClr val="lt1"/>
                </a:highlight>
                <a:latin typeface="Roboto"/>
                <a:ea typeface="Roboto"/>
                <a:cs typeface="Roboto"/>
                <a:sym typeface="Roboto"/>
              </a:rPr>
              <a:t>Return Statement (Optional):</a:t>
            </a:r>
            <a:r>
              <a:rPr lang="en" sz="1400">
                <a:solidFill>
                  <a:srgbClr val="374151"/>
                </a:solidFill>
                <a:highlight>
                  <a:schemeClr val="lt1"/>
                </a:highlight>
                <a:latin typeface="Roboto"/>
                <a:ea typeface="Roboto"/>
                <a:cs typeface="Roboto"/>
                <a:sym typeface="Roboto"/>
              </a:rPr>
              <a:t> Functions can return a value using the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The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exits the function and passes a value back to the caller. If a function doesn't have a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it implicitly returns </a:t>
            </a:r>
            <a:r>
              <a:rPr lang="en" sz="1250">
                <a:solidFill>
                  <a:srgbClr val="374151"/>
                </a:solidFill>
                <a:highlight>
                  <a:schemeClr val="lt1"/>
                </a:highlight>
                <a:latin typeface="Courier New"/>
                <a:ea typeface="Courier New"/>
                <a:cs typeface="Courier New"/>
                <a:sym typeface="Courier New"/>
              </a:rPr>
              <a:t>undefined</a:t>
            </a:r>
            <a:r>
              <a:rPr lang="en" sz="1400">
                <a:solidFill>
                  <a:srgbClr val="374151"/>
                </a:solidFill>
                <a:highlight>
                  <a:schemeClr val="lt1"/>
                </a:highlight>
                <a:latin typeface="Roboto"/>
                <a:ea typeface="Roboto"/>
                <a:cs typeface="Roboto"/>
                <a:sym typeface="Roboto"/>
              </a:rPr>
              <a:t>.</a:t>
            </a:r>
            <a:endParaRPr sz="1500">
              <a:highlight>
                <a:schemeClr val="lt1"/>
              </a:high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05" name="Google Shape;605;p7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a simple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To use or invoke the function, you call it by its name and pass any required arguments (if any) inside the parentheses: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In this example, the </a:t>
            </a:r>
            <a:r>
              <a:rPr lang="en" sz="1150">
                <a:solidFill>
                  <a:srgbClr val="188038"/>
                </a:solidFill>
                <a:highlight>
                  <a:schemeClr val="lt1"/>
                </a:highlight>
                <a:latin typeface="Courier New"/>
                <a:ea typeface="Courier New"/>
                <a:cs typeface="Courier New"/>
                <a:sym typeface="Courier New"/>
              </a:rPr>
              <a:t>greet</a:t>
            </a:r>
            <a:r>
              <a:rPr lang="en" sz="1400">
                <a:solidFill>
                  <a:srgbClr val="374151"/>
                </a:solidFill>
                <a:highlight>
                  <a:schemeClr val="lt1"/>
                </a:highlight>
                <a:latin typeface="Roboto"/>
                <a:ea typeface="Roboto"/>
                <a:cs typeface="Roboto"/>
                <a:sym typeface="Roboto"/>
              </a:rPr>
              <a:t> function accepts a </a:t>
            </a:r>
            <a:r>
              <a:rPr lang="en" sz="1150">
                <a:solidFill>
                  <a:srgbClr val="188038"/>
                </a:solidFill>
                <a:highlight>
                  <a:schemeClr val="lt1"/>
                </a:highlight>
                <a:latin typeface="Courier New"/>
                <a:ea typeface="Courier New"/>
                <a:cs typeface="Courier New"/>
                <a:sym typeface="Courier New"/>
              </a:rPr>
              <a:t>name</a:t>
            </a:r>
            <a:r>
              <a:rPr lang="en" sz="1400">
                <a:solidFill>
                  <a:srgbClr val="374151"/>
                </a:solidFill>
                <a:highlight>
                  <a:schemeClr val="lt1"/>
                </a:highlight>
                <a:latin typeface="Roboto"/>
                <a:ea typeface="Roboto"/>
                <a:cs typeface="Roboto"/>
                <a:sym typeface="Roboto"/>
              </a:rPr>
              <a:t> parameter and returns a greeting message using that parameter.</a:t>
            </a:r>
            <a:endParaRPr sz="1400">
              <a:solidFill>
                <a:srgbClr val="374151"/>
              </a:solidFill>
              <a:highlight>
                <a:schemeClr val="lt1"/>
              </a:highlight>
              <a:latin typeface="Roboto"/>
              <a:ea typeface="Roboto"/>
              <a:cs typeface="Roboto"/>
              <a:sym typeface="Roboto"/>
            </a:endParaRPr>
          </a:p>
        </p:txBody>
      </p:sp>
      <p:pic>
        <p:nvPicPr>
          <p:cNvPr id="606" name="Google Shape;606;p72"/>
          <p:cNvPicPr preferRelativeResize="0"/>
          <p:nvPr/>
        </p:nvPicPr>
        <p:blipFill rotWithShape="1">
          <a:blip r:embed="rId3">
            <a:alphaModFix/>
          </a:blip>
          <a:srcRect b="0" l="0" r="0" t="0"/>
          <a:stretch/>
        </p:blipFill>
        <p:spPr>
          <a:xfrm>
            <a:off x="3356374" y="1584100"/>
            <a:ext cx="2082775" cy="498650"/>
          </a:xfrm>
          <a:prstGeom prst="rect">
            <a:avLst/>
          </a:prstGeom>
          <a:noFill/>
          <a:ln>
            <a:noFill/>
          </a:ln>
        </p:spPr>
      </p:pic>
      <p:pic>
        <p:nvPicPr>
          <p:cNvPr id="607" name="Google Shape;607;p72"/>
          <p:cNvPicPr preferRelativeResize="0"/>
          <p:nvPr/>
        </p:nvPicPr>
        <p:blipFill rotWithShape="1">
          <a:blip r:embed="rId4">
            <a:alphaModFix/>
          </a:blip>
          <a:srcRect b="0" l="0" r="0" t="0"/>
          <a:stretch/>
        </p:blipFill>
        <p:spPr>
          <a:xfrm>
            <a:off x="1915733" y="2903625"/>
            <a:ext cx="4446295" cy="498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13" name="Google Shape;613;p7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20000"/>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Function Declaration:</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To declare a function, you use the </a:t>
            </a:r>
            <a:r>
              <a:rPr lang="en" sz="1250">
                <a:solidFill>
                  <a:srgbClr val="374151"/>
                </a:solidFill>
                <a:highlight>
                  <a:schemeClr val="lt1"/>
                </a:highlight>
                <a:latin typeface="Courier New"/>
                <a:ea typeface="Courier New"/>
                <a:cs typeface="Courier New"/>
                <a:sym typeface="Courier New"/>
              </a:rPr>
              <a:t>function</a:t>
            </a:r>
            <a:r>
              <a:rPr lang="en" sz="1400">
                <a:solidFill>
                  <a:srgbClr val="374151"/>
                </a:solidFill>
                <a:highlight>
                  <a:schemeClr val="lt1"/>
                </a:highlight>
                <a:latin typeface="Roboto"/>
                <a:ea typeface="Roboto"/>
                <a:cs typeface="Roboto"/>
                <a:sym typeface="Roboto"/>
              </a:rPr>
              <a:t> keyword, followed by the function name, a list of parameters enclosed in parentheses, and the function body enclosed in curly braces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For example: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614" name="Google Shape;614;p73"/>
          <p:cNvPicPr preferRelativeResize="0"/>
          <p:nvPr/>
        </p:nvPicPr>
        <p:blipFill rotWithShape="1">
          <a:blip r:embed="rId3">
            <a:alphaModFix/>
          </a:blip>
          <a:srcRect b="0" l="0" r="0" t="0"/>
          <a:stretch/>
        </p:blipFill>
        <p:spPr>
          <a:xfrm>
            <a:off x="2621075" y="2373225"/>
            <a:ext cx="3901850" cy="903350"/>
          </a:xfrm>
          <a:prstGeom prst="rect">
            <a:avLst/>
          </a:prstGeom>
          <a:noFill/>
          <a:ln>
            <a:noFill/>
          </a:ln>
        </p:spPr>
      </p:pic>
      <p:pic>
        <p:nvPicPr>
          <p:cNvPr id="615" name="Google Shape;615;p73"/>
          <p:cNvPicPr preferRelativeResize="0"/>
          <p:nvPr/>
        </p:nvPicPr>
        <p:blipFill rotWithShape="1">
          <a:blip r:embed="rId4">
            <a:alphaModFix/>
          </a:blip>
          <a:srcRect b="0" l="0" r="0" t="0"/>
          <a:stretch/>
        </p:blipFill>
        <p:spPr>
          <a:xfrm>
            <a:off x="2233225" y="3511363"/>
            <a:ext cx="3600450" cy="828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21" name="Google Shape;621;p7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Function Invocation:</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To use a function, you invoke or call it by using its name followed by parentheses. If the function expects parameters, you pass the values inside the parentheses.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500">
                <a:highlight>
                  <a:schemeClr val="lt1"/>
                </a:highlight>
              </a:rPr>
              <a:t>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1200"/>
              </a:spcAft>
              <a:buSzPts val="1300"/>
              <a:buNone/>
            </a:pPr>
            <a:r>
              <a:rPr lang="en" sz="1400">
                <a:solidFill>
                  <a:srgbClr val="374151"/>
                </a:solidFill>
                <a:highlight>
                  <a:schemeClr val="lt1"/>
                </a:highlight>
                <a:latin typeface="Roboto"/>
                <a:ea typeface="Roboto"/>
                <a:cs typeface="Roboto"/>
                <a:sym typeface="Roboto"/>
              </a:rPr>
              <a:t>For example:</a:t>
            </a:r>
            <a:endParaRPr sz="1500">
              <a:highlight>
                <a:schemeClr val="lt1"/>
              </a:highlight>
            </a:endParaRPr>
          </a:p>
        </p:txBody>
      </p:sp>
      <p:pic>
        <p:nvPicPr>
          <p:cNvPr id="622" name="Google Shape;622;p74"/>
          <p:cNvPicPr preferRelativeResize="0"/>
          <p:nvPr/>
        </p:nvPicPr>
        <p:blipFill rotWithShape="1">
          <a:blip r:embed="rId3">
            <a:alphaModFix/>
          </a:blip>
          <a:srcRect b="0" l="0" r="0" t="0"/>
          <a:stretch/>
        </p:blipFill>
        <p:spPr>
          <a:xfrm>
            <a:off x="933350" y="2571750"/>
            <a:ext cx="7429500" cy="285750"/>
          </a:xfrm>
          <a:prstGeom prst="rect">
            <a:avLst/>
          </a:prstGeom>
          <a:noFill/>
          <a:ln>
            <a:noFill/>
          </a:ln>
        </p:spPr>
      </p:pic>
      <p:pic>
        <p:nvPicPr>
          <p:cNvPr id="623" name="Google Shape;623;p74"/>
          <p:cNvPicPr preferRelativeResize="0"/>
          <p:nvPr/>
        </p:nvPicPr>
        <p:blipFill rotWithShape="1">
          <a:blip r:embed="rId4">
            <a:alphaModFix/>
          </a:blip>
          <a:srcRect b="0" l="0" r="0" t="0"/>
          <a:stretch/>
        </p:blipFill>
        <p:spPr>
          <a:xfrm>
            <a:off x="1135325" y="3734000"/>
            <a:ext cx="6534965" cy="243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29" name="Google Shape;629;p7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Returning Values:</a:t>
            </a:r>
            <a:endParaRPr b="1" sz="16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Functions can also return values using the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You can capture the returned value in a variable when you invoke the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630" name="Google Shape;630;p75"/>
          <p:cNvPicPr preferRelativeResize="0"/>
          <p:nvPr/>
        </p:nvPicPr>
        <p:blipFill rotWithShape="1">
          <a:blip r:embed="rId3">
            <a:alphaModFix/>
          </a:blip>
          <a:srcRect b="0" l="0" r="0" t="0"/>
          <a:stretch/>
        </p:blipFill>
        <p:spPr>
          <a:xfrm>
            <a:off x="1375388" y="2507600"/>
            <a:ext cx="5800725" cy="144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lang="en" sz="2400">
                <a:solidFill>
                  <a:srgbClr val="000000"/>
                </a:solidFill>
                <a:latin typeface="Roboto"/>
                <a:ea typeface="Roboto"/>
                <a:cs typeface="Roboto"/>
                <a:sym typeface="Roboto"/>
              </a:rPr>
              <a:t>Introduction to JavaScript</a:t>
            </a:r>
            <a:endParaRPr sz="2400">
              <a:solidFill>
                <a:srgbClr val="000000"/>
              </a:solidFill>
              <a:latin typeface="Roboto"/>
              <a:ea typeface="Roboto"/>
              <a:cs typeface="Roboto"/>
              <a:sym typeface="Roboto"/>
            </a:endParaRPr>
          </a:p>
          <a:p>
            <a:pPr indent="0" lvl="0" marL="0" rtl="0" algn="l">
              <a:lnSpc>
                <a:spcPct val="100000"/>
              </a:lnSpc>
              <a:spcBef>
                <a:spcPts val="0"/>
              </a:spcBef>
              <a:spcAft>
                <a:spcPts val="0"/>
              </a:spcAft>
              <a:buSzPts val="2600"/>
              <a:buNone/>
            </a:pPr>
            <a:r>
              <a:t/>
            </a:r>
            <a:endParaRPr/>
          </a:p>
        </p:txBody>
      </p:sp>
      <p:sp>
        <p:nvSpPr>
          <p:cNvPr id="128" name="Google Shape;128;p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sz="1200">
              <a:solidFill>
                <a:srgbClr val="374151"/>
              </a:solidFill>
              <a:highlight>
                <a:srgbClr val="F7F7F8"/>
              </a:highlight>
              <a:latin typeface="Roboto"/>
              <a:ea typeface="Roboto"/>
              <a:cs typeface="Roboto"/>
              <a:sym typeface="Roboto"/>
            </a:endParaRPr>
          </a:p>
        </p:txBody>
      </p:sp>
      <p:sp>
        <p:nvSpPr>
          <p:cNvPr id="129" name="Google Shape;129;p2"/>
          <p:cNvSpPr txBox="1"/>
          <p:nvPr/>
        </p:nvSpPr>
        <p:spPr>
          <a:xfrm>
            <a:off x="721325" y="1256575"/>
            <a:ext cx="4871700" cy="3110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JavaScript is a foundational programming language for building modern web applications with dynamic, interactive, and user-friendly features. Its versatility, compatibility, and thriving ecosystem make it a cornerstone of web development.</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15000"/>
              </a:lnSpc>
              <a:spcBef>
                <a:spcPts val="1200"/>
              </a:spcBef>
              <a:spcAft>
                <a:spcPts val="0"/>
              </a:spcAft>
              <a:buClr>
                <a:srgbClr val="000000"/>
              </a:buClr>
              <a:buSzPts val="1400"/>
              <a:buFont typeface="Arial"/>
              <a:buNone/>
            </a:pPr>
            <a:r>
              <a:rPr b="0" i="0" lang="en" sz="1400" u="none" cap="none" strike="noStrike">
                <a:solidFill>
                  <a:srgbClr val="374151"/>
                </a:solidFill>
                <a:highlight>
                  <a:schemeClr val="lt1"/>
                </a:highlight>
                <a:latin typeface="Roboto"/>
                <a:ea typeface="Roboto"/>
                <a:cs typeface="Roboto"/>
                <a:sym typeface="Roboto"/>
              </a:rPr>
              <a:t>JavaScript plays a crucial role in client-side scripting, which means it runs directly in a user's web browser. It's used to enhance the interactivity and functionality of web pages, enabling developers to create dynamic content that responds to user actions without requiring a full page reload.</a:t>
            </a:r>
            <a:endParaRPr b="0" i="0" sz="1400" u="none" cap="none" strike="noStrike">
              <a:solidFill>
                <a:srgbClr val="374151"/>
              </a:solidFill>
              <a:highlight>
                <a:schemeClr val="lt1"/>
              </a:highlight>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Lato"/>
              <a:ea typeface="Lato"/>
              <a:cs typeface="Lato"/>
              <a:sym typeface="Lato"/>
            </a:endParaRPr>
          </a:p>
        </p:txBody>
      </p:sp>
      <p:pic>
        <p:nvPicPr>
          <p:cNvPr id="130" name="Google Shape;130;p2"/>
          <p:cNvPicPr preferRelativeResize="0"/>
          <p:nvPr/>
        </p:nvPicPr>
        <p:blipFill rotWithShape="1">
          <a:blip r:embed="rId3">
            <a:alphaModFix/>
          </a:blip>
          <a:srcRect b="0" l="0" r="0" t="0"/>
          <a:stretch/>
        </p:blipFill>
        <p:spPr>
          <a:xfrm>
            <a:off x="5771775" y="1441225"/>
            <a:ext cx="2467700" cy="25002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36" name="Google Shape;636;p7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Anonymous Functions: </a:t>
            </a:r>
            <a:r>
              <a:rPr lang="en" sz="1400">
                <a:solidFill>
                  <a:srgbClr val="374151"/>
                </a:solidFill>
                <a:highlight>
                  <a:schemeClr val="lt1"/>
                </a:highlight>
                <a:latin typeface="Roboto"/>
                <a:ea typeface="Roboto"/>
                <a:cs typeface="Roboto"/>
                <a:sym typeface="Roboto"/>
              </a:rPr>
              <a:t>You can create functions without giving them a name, known as anonymous functions. They are often used as callbacks or assigned to variables.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Arrow Functions (ES6):</a:t>
            </a:r>
            <a:r>
              <a:rPr b="1" lang="en" sz="1850">
                <a:solidFill>
                  <a:srgbClr val="000000"/>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Arrow functions provide a concise syntax for creating functions. They are especially useful for short, simple functions.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400"/>
              </a:spcBef>
              <a:spcAft>
                <a:spcPts val="1200"/>
              </a:spcAft>
              <a:buSzPts val="1300"/>
              <a:buNone/>
            </a:pPr>
            <a:r>
              <a:t/>
            </a:r>
            <a:endParaRPr sz="1500">
              <a:highlight>
                <a:schemeClr val="lt1"/>
              </a:highlight>
            </a:endParaRPr>
          </a:p>
        </p:txBody>
      </p:sp>
      <p:pic>
        <p:nvPicPr>
          <p:cNvPr id="637" name="Google Shape;637;p76"/>
          <p:cNvPicPr preferRelativeResize="0"/>
          <p:nvPr/>
        </p:nvPicPr>
        <p:blipFill rotWithShape="1">
          <a:blip r:embed="rId3">
            <a:alphaModFix/>
          </a:blip>
          <a:srcRect b="0" l="0" r="0" t="0"/>
          <a:stretch/>
        </p:blipFill>
        <p:spPr>
          <a:xfrm>
            <a:off x="2063513" y="2029825"/>
            <a:ext cx="4505325" cy="895350"/>
          </a:xfrm>
          <a:prstGeom prst="rect">
            <a:avLst/>
          </a:prstGeom>
          <a:noFill/>
          <a:ln>
            <a:noFill/>
          </a:ln>
        </p:spPr>
      </p:pic>
      <p:pic>
        <p:nvPicPr>
          <p:cNvPr id="638" name="Google Shape;638;p76"/>
          <p:cNvPicPr preferRelativeResize="0"/>
          <p:nvPr/>
        </p:nvPicPr>
        <p:blipFill rotWithShape="1">
          <a:blip r:embed="rId4">
            <a:alphaModFix/>
          </a:blip>
          <a:srcRect b="0" l="0" r="0" t="0"/>
          <a:stretch/>
        </p:blipFill>
        <p:spPr>
          <a:xfrm>
            <a:off x="2387550" y="3805750"/>
            <a:ext cx="2981325" cy="285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44" name="Google Shape;644;p7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Function Declarations vs. Function Expressions:</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Function declarations are hoisted, meaning they can be used before they are declared in the code. Function expressions (anonymous functions assigned to variables) are not hoisted.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645" name="Google Shape;645;p77"/>
          <p:cNvPicPr preferRelativeResize="0"/>
          <p:nvPr/>
        </p:nvPicPr>
        <p:blipFill rotWithShape="1">
          <a:blip r:embed="rId3">
            <a:alphaModFix/>
          </a:blip>
          <a:srcRect b="0" l="0" r="0" t="0"/>
          <a:stretch/>
        </p:blipFill>
        <p:spPr>
          <a:xfrm>
            <a:off x="1994200" y="2593925"/>
            <a:ext cx="5159199" cy="1652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51" name="Google Shape;651;p7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0"/>
              </a:spcAft>
              <a:buSzPts val="1300"/>
              <a:buNone/>
            </a:pPr>
            <a:r>
              <a:rPr b="1" lang="en" sz="1850">
                <a:solidFill>
                  <a:srgbClr val="000000"/>
                </a:solidFill>
                <a:highlight>
                  <a:schemeClr val="lt1"/>
                </a:highlight>
                <a:latin typeface="Roboto"/>
                <a:ea typeface="Roboto"/>
                <a:cs typeface="Roboto"/>
                <a:sym typeface="Roboto"/>
              </a:rPr>
              <a:t>Passing Arguments to Functions:</a:t>
            </a:r>
            <a:endParaRPr b="1" sz="18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When you declare a function, you can specify one or more parameters in its parameter list. These parameters act as placeholders for values that you can pass into the function when you invoke it.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t/>
            </a:r>
            <a:endParaRPr sz="1500">
              <a:highlight>
                <a:schemeClr val="lt1"/>
              </a:highlight>
            </a:endParaRPr>
          </a:p>
          <a:p>
            <a:pPr indent="0" lvl="0" marL="0" rtl="0" algn="just">
              <a:lnSpc>
                <a:spcPct val="115000"/>
              </a:lnSpc>
              <a:spcBef>
                <a:spcPts val="1200"/>
              </a:spcBef>
              <a:spcAft>
                <a:spcPts val="0"/>
              </a:spcAft>
              <a:buSzPts val="1300"/>
              <a:buNone/>
            </a:pPr>
            <a:r>
              <a:rPr lang="en" sz="1400">
                <a:solidFill>
                  <a:srgbClr val="374151"/>
                </a:solidFill>
                <a:highlight>
                  <a:schemeClr val="lt1"/>
                </a:highlight>
                <a:latin typeface="Roboto"/>
                <a:ea typeface="Roboto"/>
                <a:cs typeface="Roboto"/>
                <a:sym typeface="Roboto"/>
              </a:rPr>
              <a:t>When you call the function, you provide values, called arguments, that match the parameters in the same order.</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652" name="Google Shape;652;p78"/>
          <p:cNvPicPr preferRelativeResize="0"/>
          <p:nvPr/>
        </p:nvPicPr>
        <p:blipFill rotWithShape="1">
          <a:blip r:embed="rId3">
            <a:alphaModFix/>
          </a:blip>
          <a:srcRect b="0" l="0" r="0" t="0"/>
          <a:stretch/>
        </p:blipFill>
        <p:spPr>
          <a:xfrm>
            <a:off x="1654000" y="2571750"/>
            <a:ext cx="5674450" cy="962050"/>
          </a:xfrm>
          <a:prstGeom prst="rect">
            <a:avLst/>
          </a:prstGeom>
          <a:noFill/>
          <a:ln>
            <a:noFill/>
          </a:ln>
        </p:spPr>
      </p:pic>
      <p:pic>
        <p:nvPicPr>
          <p:cNvPr id="653" name="Google Shape;653;p78"/>
          <p:cNvPicPr preferRelativeResize="0"/>
          <p:nvPr/>
        </p:nvPicPr>
        <p:blipFill rotWithShape="1">
          <a:blip r:embed="rId4">
            <a:alphaModFix/>
          </a:blip>
          <a:srcRect b="0" l="0" r="0" t="0"/>
          <a:stretch/>
        </p:blipFill>
        <p:spPr>
          <a:xfrm>
            <a:off x="2172100" y="3953850"/>
            <a:ext cx="3686175" cy="30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59" name="Google Shape;659;p7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solidFill>
                  <a:srgbClr val="374151"/>
                </a:solidFill>
                <a:highlight>
                  <a:schemeClr val="lt1"/>
                </a:highlight>
                <a:latin typeface="Roboto"/>
                <a:ea typeface="Roboto"/>
                <a:cs typeface="Roboto"/>
                <a:sym typeface="Roboto"/>
              </a:rPr>
              <a:t>Example:</a:t>
            </a:r>
            <a:endParaRPr sz="1500">
              <a:highlight>
                <a:schemeClr val="lt1"/>
              </a:highlight>
            </a:endParaRPr>
          </a:p>
        </p:txBody>
      </p:sp>
      <p:pic>
        <p:nvPicPr>
          <p:cNvPr id="660" name="Google Shape;660;p79"/>
          <p:cNvPicPr preferRelativeResize="0"/>
          <p:nvPr/>
        </p:nvPicPr>
        <p:blipFill rotWithShape="1">
          <a:blip r:embed="rId3">
            <a:alphaModFix/>
          </a:blip>
          <a:srcRect b="0" l="0" r="0" t="0"/>
          <a:stretch/>
        </p:blipFill>
        <p:spPr>
          <a:xfrm>
            <a:off x="1834300" y="1554550"/>
            <a:ext cx="5479000" cy="2034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66" name="Google Shape;666;p8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400"/>
              </a:spcBef>
              <a:spcAft>
                <a:spcPts val="0"/>
              </a:spcAft>
              <a:buSzPts val="1300"/>
              <a:buNone/>
            </a:pPr>
            <a:r>
              <a:rPr b="1" lang="en" sz="1450">
                <a:solidFill>
                  <a:srgbClr val="000000"/>
                </a:solidFill>
                <a:highlight>
                  <a:schemeClr val="lt1"/>
                </a:highlight>
                <a:latin typeface="Roboto"/>
                <a:ea typeface="Roboto"/>
                <a:cs typeface="Roboto"/>
                <a:sym typeface="Roboto"/>
              </a:rPr>
              <a:t>Returning Values from Functions:</a:t>
            </a:r>
            <a:endParaRPr b="1" sz="1450">
              <a:solidFill>
                <a:srgbClr val="000000"/>
              </a:solidFill>
              <a:highlight>
                <a:schemeClr val="lt1"/>
              </a:highlight>
              <a:latin typeface="Roboto"/>
              <a:ea typeface="Roboto"/>
              <a:cs typeface="Roboto"/>
              <a:sym typeface="Roboto"/>
            </a:endParaRPr>
          </a:p>
          <a:p>
            <a:pPr indent="0" lvl="0" marL="0" rtl="0" algn="just">
              <a:lnSpc>
                <a:spcPct val="10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Functions can return values using the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The </a:t>
            </a:r>
            <a:r>
              <a:rPr lang="en" sz="1250">
                <a:solidFill>
                  <a:srgbClr val="374151"/>
                </a:solidFill>
                <a:highlight>
                  <a:schemeClr val="lt1"/>
                </a:highlight>
                <a:latin typeface="Courier New"/>
                <a:ea typeface="Courier New"/>
                <a:cs typeface="Courier New"/>
                <a:sym typeface="Courier New"/>
              </a:rPr>
              <a:t>return</a:t>
            </a:r>
            <a:r>
              <a:rPr lang="en" sz="1400">
                <a:solidFill>
                  <a:srgbClr val="374151"/>
                </a:solidFill>
                <a:highlight>
                  <a:schemeClr val="lt1"/>
                </a:highlight>
                <a:latin typeface="Roboto"/>
                <a:ea typeface="Roboto"/>
                <a:cs typeface="Roboto"/>
                <a:sym typeface="Roboto"/>
              </a:rPr>
              <a:t> statement specifies the result that the function should produce</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 </a:t>
            </a:r>
            <a:endParaRPr sz="1400">
              <a:solidFill>
                <a:srgbClr val="374151"/>
              </a:solidFill>
              <a:highlight>
                <a:schemeClr val="lt1"/>
              </a:highlight>
              <a:latin typeface="Roboto"/>
              <a:ea typeface="Roboto"/>
              <a:cs typeface="Roboto"/>
              <a:sym typeface="Roboto"/>
            </a:endParaRPr>
          </a:p>
          <a:p>
            <a:pPr indent="0" lvl="0" marL="0" rtl="0" algn="just">
              <a:lnSpc>
                <a:spcPct val="105000"/>
              </a:lnSpc>
              <a:spcBef>
                <a:spcPts val="1500"/>
              </a:spcBef>
              <a:spcAft>
                <a:spcPts val="1200"/>
              </a:spcAft>
              <a:buSzPts val="1300"/>
              <a:buNone/>
            </a:pPr>
            <a:r>
              <a:t/>
            </a:r>
            <a:endParaRPr sz="1500">
              <a:highlight>
                <a:schemeClr val="lt1"/>
              </a:highlight>
            </a:endParaRPr>
          </a:p>
        </p:txBody>
      </p:sp>
      <p:pic>
        <p:nvPicPr>
          <p:cNvPr id="667" name="Google Shape;667;p80"/>
          <p:cNvPicPr preferRelativeResize="0"/>
          <p:nvPr/>
        </p:nvPicPr>
        <p:blipFill rotWithShape="1">
          <a:blip r:embed="rId3">
            <a:alphaModFix/>
          </a:blip>
          <a:srcRect b="0" l="0" r="0" t="0"/>
          <a:stretch/>
        </p:blipFill>
        <p:spPr>
          <a:xfrm>
            <a:off x="1909788" y="2286650"/>
            <a:ext cx="5324425" cy="780250"/>
          </a:xfrm>
          <a:prstGeom prst="rect">
            <a:avLst/>
          </a:prstGeom>
          <a:noFill/>
          <a:ln>
            <a:noFill/>
          </a:ln>
        </p:spPr>
      </p:pic>
      <p:pic>
        <p:nvPicPr>
          <p:cNvPr id="668" name="Google Shape;668;p80"/>
          <p:cNvPicPr preferRelativeResize="0"/>
          <p:nvPr/>
        </p:nvPicPr>
        <p:blipFill rotWithShape="1">
          <a:blip r:embed="rId4">
            <a:alphaModFix/>
          </a:blip>
          <a:srcRect b="0" l="0" r="0" t="0"/>
          <a:stretch/>
        </p:blipFill>
        <p:spPr>
          <a:xfrm>
            <a:off x="1909795" y="3256600"/>
            <a:ext cx="3310260" cy="981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74" name="Google Shape;674;p8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Multiple Parameters and Arguments:</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Functions can have multiple parameters, allowing you to pass multiple values into the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Ensure that the number and order of arguments match the number and order of parameters when calling the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675" name="Google Shape;675;p81"/>
          <p:cNvPicPr preferRelativeResize="0"/>
          <p:nvPr/>
        </p:nvPicPr>
        <p:blipFill rotWithShape="1">
          <a:blip r:embed="rId3">
            <a:alphaModFix/>
          </a:blip>
          <a:srcRect b="0" l="0" r="0" t="0"/>
          <a:stretch/>
        </p:blipFill>
        <p:spPr>
          <a:xfrm>
            <a:off x="1977150" y="2814475"/>
            <a:ext cx="5001200" cy="1420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81" name="Google Shape;681;p8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Default Parameters (ES6):</a:t>
            </a:r>
            <a:endParaRPr b="1" sz="1550">
              <a:solidFill>
                <a:srgbClr val="000000"/>
              </a:solidFill>
              <a:highlight>
                <a:schemeClr val="lt1"/>
              </a:highlight>
              <a:latin typeface="Roboto"/>
              <a:ea typeface="Roboto"/>
              <a:cs typeface="Roboto"/>
              <a:sym typeface="Roboto"/>
            </a:endParaRPr>
          </a:p>
          <a:p>
            <a:pPr indent="0" lvl="0" marL="0" rtl="0" algn="just">
              <a:lnSpc>
                <a:spcPct val="115000"/>
              </a:lnSpc>
              <a:spcBef>
                <a:spcPts val="400"/>
              </a:spcBef>
              <a:spcAft>
                <a:spcPts val="0"/>
              </a:spcAft>
              <a:buSzPts val="1300"/>
              <a:buNone/>
            </a:pPr>
            <a:r>
              <a:rPr lang="en" sz="1400">
                <a:solidFill>
                  <a:srgbClr val="374151"/>
                </a:solidFill>
                <a:highlight>
                  <a:schemeClr val="lt1"/>
                </a:highlight>
                <a:latin typeface="Roboto"/>
                <a:ea typeface="Roboto"/>
                <a:cs typeface="Roboto"/>
                <a:sym typeface="Roboto"/>
              </a:rPr>
              <a:t>ES6 introduced default parameter values, allowing you to specify default values for parameters if arguments are not provided when invoking the function.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pic>
        <p:nvPicPr>
          <p:cNvPr id="682" name="Google Shape;682;p82"/>
          <p:cNvPicPr preferRelativeResize="0"/>
          <p:nvPr/>
        </p:nvPicPr>
        <p:blipFill rotWithShape="1">
          <a:blip r:embed="rId3">
            <a:alphaModFix/>
          </a:blip>
          <a:srcRect b="0" l="0" r="0" t="0"/>
          <a:stretch/>
        </p:blipFill>
        <p:spPr>
          <a:xfrm>
            <a:off x="2254450" y="2444250"/>
            <a:ext cx="4638675" cy="1466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88" name="Google Shape;688;p8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600">
                <a:solidFill>
                  <a:srgbClr val="374151"/>
                </a:solidFill>
                <a:highlight>
                  <a:schemeClr val="lt1"/>
                </a:highlight>
                <a:latin typeface="Roboto"/>
                <a:ea typeface="Roboto"/>
                <a:cs typeface="Roboto"/>
                <a:sym typeface="Roboto"/>
              </a:rPr>
              <a:t>Scope and variable visibility</a:t>
            </a:r>
            <a:r>
              <a:rPr b="1" lang="en" sz="1400">
                <a:solidFill>
                  <a:srgbClr val="374151"/>
                </a:solidFill>
                <a:highlight>
                  <a:schemeClr val="lt1"/>
                </a:highlight>
                <a:latin typeface="Roboto"/>
                <a:ea typeface="Roboto"/>
                <a:cs typeface="Roboto"/>
                <a:sym typeface="Roboto"/>
              </a:rPr>
              <a:t> </a:t>
            </a:r>
            <a:r>
              <a:rPr lang="en" sz="1400">
                <a:solidFill>
                  <a:srgbClr val="374151"/>
                </a:solidFill>
                <a:highlight>
                  <a:schemeClr val="lt1"/>
                </a:highlight>
                <a:latin typeface="Roboto"/>
                <a:ea typeface="Roboto"/>
                <a:cs typeface="Roboto"/>
                <a:sym typeface="Roboto"/>
              </a:rPr>
              <a:t>are fundamental concepts in JavaScript that determine where and how variables can be accessed within a program. JavaScript has two main types of scope: </a:t>
            </a:r>
            <a:r>
              <a:rPr lang="en" sz="1400">
                <a:solidFill>
                  <a:srgbClr val="000000"/>
                </a:solidFill>
                <a:highlight>
                  <a:schemeClr val="lt1"/>
                </a:highlight>
                <a:latin typeface="Roboto"/>
                <a:ea typeface="Roboto"/>
                <a:cs typeface="Roboto"/>
                <a:sym typeface="Roboto"/>
              </a:rPr>
              <a:t>global scope</a:t>
            </a:r>
            <a:r>
              <a:rPr lang="en" sz="1400">
                <a:solidFill>
                  <a:srgbClr val="374151"/>
                </a:solidFill>
                <a:highlight>
                  <a:schemeClr val="lt1"/>
                </a:highlight>
                <a:latin typeface="Roboto"/>
                <a:ea typeface="Roboto"/>
                <a:cs typeface="Roboto"/>
                <a:sym typeface="Roboto"/>
              </a:rPr>
              <a:t> and </a:t>
            </a:r>
            <a:r>
              <a:rPr lang="en" sz="1400">
                <a:solidFill>
                  <a:srgbClr val="000000"/>
                </a:solidFill>
                <a:highlight>
                  <a:schemeClr val="lt1"/>
                </a:highlight>
                <a:latin typeface="Roboto"/>
                <a:ea typeface="Roboto"/>
                <a:cs typeface="Roboto"/>
                <a:sym typeface="Roboto"/>
              </a:rPr>
              <a:t>local scope</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Global Scope:</a:t>
            </a:r>
            <a:endParaRPr b="1" sz="155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Variables declared outside of any function, block, or object are considered to be in the global scope.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Global variables can be accessed and modified from anywhere in your JavaScript code, including inside functions and blocks.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However, it's generally considered a best practice to limit the use of global variables to avoid unintended side effects and naming conflicts.</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694" name="Google Shape;694;p8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a global variable:</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60000"/>
              </a:lnSpc>
              <a:spcBef>
                <a:spcPts val="1400"/>
              </a:spcBef>
              <a:spcAft>
                <a:spcPts val="0"/>
              </a:spcAft>
              <a:buSzPts val="1300"/>
              <a:buNone/>
            </a:pPr>
            <a:r>
              <a:rPr b="1" lang="en" sz="1400">
                <a:solidFill>
                  <a:srgbClr val="000000"/>
                </a:solidFill>
                <a:highlight>
                  <a:schemeClr val="lt1"/>
                </a:highlight>
                <a:latin typeface="Roboto"/>
                <a:ea typeface="Roboto"/>
                <a:cs typeface="Roboto"/>
                <a:sym typeface="Roboto"/>
              </a:rPr>
              <a:t>Local Scope:</a:t>
            </a:r>
            <a:endParaRPr b="1" sz="140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Variables declared inside a function or a block are considered to be in a local scope.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Local variables are only accessible within the function or block where they are declared.</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They are not visible or accessible from outside the function or block.</a:t>
            </a:r>
            <a:endParaRPr sz="1400">
              <a:solidFill>
                <a:srgbClr val="374151"/>
              </a:solidFill>
              <a:highlight>
                <a:schemeClr val="lt1"/>
              </a:highlight>
              <a:latin typeface="Roboto"/>
              <a:ea typeface="Roboto"/>
              <a:cs typeface="Roboto"/>
              <a:sym typeface="Roboto"/>
            </a:endParaRPr>
          </a:p>
        </p:txBody>
      </p:sp>
      <p:pic>
        <p:nvPicPr>
          <p:cNvPr id="695" name="Google Shape;695;p84"/>
          <p:cNvPicPr preferRelativeResize="0"/>
          <p:nvPr/>
        </p:nvPicPr>
        <p:blipFill rotWithShape="1">
          <a:blip r:embed="rId3">
            <a:alphaModFix/>
          </a:blip>
          <a:srcRect b="0" l="0" r="0" t="0"/>
          <a:stretch/>
        </p:blipFill>
        <p:spPr>
          <a:xfrm>
            <a:off x="3378550" y="1419875"/>
            <a:ext cx="5039600" cy="1792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01" name="Google Shape;701;p8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a local variable:</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702" name="Google Shape;702;p85"/>
          <p:cNvPicPr preferRelativeResize="0"/>
          <p:nvPr/>
        </p:nvPicPr>
        <p:blipFill rotWithShape="1">
          <a:blip r:embed="rId3">
            <a:alphaModFix/>
          </a:blip>
          <a:srcRect b="0" l="0" r="0" t="0"/>
          <a:stretch/>
        </p:blipFill>
        <p:spPr>
          <a:xfrm>
            <a:off x="2011575" y="1839050"/>
            <a:ext cx="5124450" cy="197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20369"/>
              <a:buNone/>
            </a:pPr>
            <a:r>
              <a:rPr lang="en" sz="2400">
                <a:solidFill>
                  <a:srgbClr val="000000"/>
                </a:solidFill>
                <a:latin typeface="Roboto"/>
                <a:ea typeface="Roboto"/>
                <a:cs typeface="Roboto"/>
                <a:sym typeface="Roboto"/>
              </a:rPr>
              <a:t>Introduction to JavaScript</a:t>
            </a:r>
            <a:endParaRPr/>
          </a:p>
        </p:txBody>
      </p:sp>
      <p:sp>
        <p:nvSpPr>
          <p:cNvPr id="136" name="Google Shape;136;p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60000"/>
              </a:lnSpc>
              <a:spcBef>
                <a:spcPts val="1400"/>
              </a:spcBef>
              <a:spcAft>
                <a:spcPts val="0"/>
              </a:spcAft>
              <a:buSzPts val="1300"/>
              <a:buNone/>
            </a:pPr>
            <a:r>
              <a:rPr b="1" lang="en" sz="1650">
                <a:solidFill>
                  <a:srgbClr val="000000"/>
                </a:solidFill>
                <a:highlight>
                  <a:schemeClr val="lt1"/>
                </a:highlight>
                <a:latin typeface="Roboto"/>
                <a:ea typeface="Roboto"/>
                <a:cs typeface="Roboto"/>
                <a:sym typeface="Roboto"/>
              </a:rPr>
              <a:t>Key Features and Use Cases</a:t>
            </a:r>
            <a:endParaRPr b="1" sz="165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4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Manipulating HTML and CSS: </a:t>
            </a:r>
            <a:r>
              <a:rPr lang="en" sz="1400">
                <a:solidFill>
                  <a:srgbClr val="374151"/>
                </a:solidFill>
                <a:highlight>
                  <a:schemeClr val="lt1"/>
                </a:highlight>
                <a:latin typeface="Roboto"/>
                <a:ea typeface="Roboto"/>
                <a:cs typeface="Roboto"/>
                <a:sym typeface="Roboto"/>
              </a:rPr>
              <a:t>JavaScript can modify the content and styles of HTML elements, allowing developers to create animations, toggle elements, and update information on the page in real-time.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Event Handling:</a:t>
            </a:r>
            <a:r>
              <a:rPr lang="en" sz="1400">
                <a:solidFill>
                  <a:srgbClr val="374151"/>
                </a:solidFill>
                <a:highlight>
                  <a:schemeClr val="lt1"/>
                </a:highlight>
                <a:latin typeface="Roboto"/>
                <a:ea typeface="Roboto"/>
                <a:cs typeface="Roboto"/>
                <a:sym typeface="Roboto"/>
              </a:rPr>
              <a:t> JavaScript enables the creation of event listeners that respond to user interactions like clicks, keyboard inputs, and mouse movements. This allows developers to build interactive interfaces.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Asynchronous Programming: </a:t>
            </a:r>
            <a:r>
              <a:rPr lang="en" sz="1400">
                <a:solidFill>
                  <a:srgbClr val="374151"/>
                </a:solidFill>
                <a:highlight>
                  <a:schemeClr val="lt1"/>
                </a:highlight>
                <a:latin typeface="Roboto"/>
                <a:ea typeface="Roboto"/>
                <a:cs typeface="Roboto"/>
                <a:sym typeface="Roboto"/>
              </a:rPr>
              <a:t>JavaScript supports asynchronous operations, which is crucial for tasks like fetching data from servers, making API calls, and updating the page without blocking other processes.</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highlight>
                <a:schemeClr val="lt1"/>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6"/>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08" name="Google Shape;708;p86"/>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1400"/>
              </a:spcBef>
              <a:spcAft>
                <a:spcPts val="0"/>
              </a:spcAft>
              <a:buSzPts val="1300"/>
              <a:buNone/>
            </a:pPr>
            <a:r>
              <a:rPr b="1" lang="en" sz="1550">
                <a:solidFill>
                  <a:srgbClr val="000000"/>
                </a:solidFill>
                <a:highlight>
                  <a:schemeClr val="lt1"/>
                </a:highlight>
                <a:latin typeface="Roboto"/>
                <a:ea typeface="Roboto"/>
                <a:cs typeface="Roboto"/>
                <a:sym typeface="Roboto"/>
              </a:rPr>
              <a:t>Block Scope (ES6):</a:t>
            </a:r>
            <a:endParaRPr b="1" sz="1550">
              <a:solidFill>
                <a:srgbClr val="000000"/>
              </a:solidFill>
              <a:highlight>
                <a:schemeClr val="lt1"/>
              </a:highlight>
              <a:latin typeface="Roboto"/>
              <a:ea typeface="Roboto"/>
              <a:cs typeface="Roboto"/>
              <a:sym typeface="Roboto"/>
            </a:endParaRPr>
          </a:p>
          <a:p>
            <a:pPr indent="-304800" lvl="0" marL="457200" rtl="0" algn="just">
              <a:lnSpc>
                <a:spcPct val="115000"/>
              </a:lnSpc>
              <a:spcBef>
                <a:spcPts val="40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ES6 introduced block scope, which allows variables to have scope limited to a block of code defined by curly braces </a:t>
            </a:r>
            <a:r>
              <a:rPr lang="en" sz="1250">
                <a:solidFill>
                  <a:srgbClr val="374151"/>
                </a:solidFill>
                <a:highlight>
                  <a:schemeClr val="lt1"/>
                </a:highlight>
                <a:latin typeface="Courier New"/>
                <a:ea typeface="Courier New"/>
                <a:cs typeface="Courier New"/>
                <a:sym typeface="Courier New"/>
              </a:rPr>
              <a:t>{}</a:t>
            </a:r>
            <a:r>
              <a:rPr lang="en" sz="1400">
                <a:solidFill>
                  <a:srgbClr val="374151"/>
                </a:solidFill>
                <a:highlight>
                  <a:schemeClr val="lt1"/>
                </a:highlight>
                <a:latin typeface="Roboto"/>
                <a:ea typeface="Roboto"/>
                <a:cs typeface="Roboto"/>
                <a:sym typeface="Roboto"/>
              </a:rPr>
              <a:t> (e.g., in </a:t>
            </a:r>
            <a:r>
              <a:rPr lang="en" sz="1250">
                <a:solidFill>
                  <a:srgbClr val="374151"/>
                </a:solidFill>
                <a:highlight>
                  <a:schemeClr val="lt1"/>
                </a:highlight>
                <a:latin typeface="Courier New"/>
                <a:ea typeface="Courier New"/>
                <a:cs typeface="Courier New"/>
                <a:sym typeface="Courier New"/>
              </a:rPr>
              <a:t>if</a:t>
            </a:r>
            <a:r>
              <a:rPr lang="en" sz="1400">
                <a:solidFill>
                  <a:srgbClr val="374151"/>
                </a:solidFill>
                <a:highlight>
                  <a:schemeClr val="lt1"/>
                </a:highlight>
                <a:latin typeface="Roboto"/>
                <a:ea typeface="Roboto"/>
                <a:cs typeface="Roboto"/>
                <a:sym typeface="Roboto"/>
              </a:rPr>
              <a:t> statements or loops).</a:t>
            </a:r>
            <a:endParaRPr sz="1400">
              <a:solidFill>
                <a:srgbClr val="374151"/>
              </a:solidFill>
              <a:highlight>
                <a:schemeClr val="lt1"/>
              </a:highlight>
              <a:latin typeface="Roboto"/>
              <a:ea typeface="Roboto"/>
              <a:cs typeface="Roboto"/>
              <a:sym typeface="Roboto"/>
            </a:endParaRPr>
          </a:p>
          <a:p>
            <a:pPr indent="-304800" lvl="0" marL="457200" rtl="0" algn="just">
              <a:lnSpc>
                <a:spcPct val="115000"/>
              </a:lnSpc>
              <a:spcBef>
                <a:spcPts val="0"/>
              </a:spcBef>
              <a:spcAft>
                <a:spcPts val="0"/>
              </a:spcAft>
              <a:buClr>
                <a:srgbClr val="374151"/>
              </a:buClr>
              <a:buSzPts val="1200"/>
              <a:buFont typeface="Roboto"/>
              <a:buChar char="●"/>
            </a:pPr>
            <a:r>
              <a:rPr lang="en" sz="1400">
                <a:solidFill>
                  <a:srgbClr val="374151"/>
                </a:solidFill>
                <a:highlight>
                  <a:schemeClr val="lt1"/>
                </a:highlight>
                <a:latin typeface="Roboto"/>
                <a:ea typeface="Roboto"/>
                <a:cs typeface="Roboto"/>
                <a:sym typeface="Roboto"/>
              </a:rPr>
              <a:t>Variables declared with </a:t>
            </a: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 or </a:t>
            </a:r>
            <a:r>
              <a:rPr lang="en" sz="1250">
                <a:solidFill>
                  <a:srgbClr val="374151"/>
                </a:solidFill>
                <a:highlight>
                  <a:schemeClr val="lt1"/>
                </a:highlight>
                <a:latin typeface="Courier New"/>
                <a:ea typeface="Courier New"/>
                <a:cs typeface="Courier New"/>
                <a:sym typeface="Courier New"/>
              </a:rPr>
              <a:t>const</a:t>
            </a:r>
            <a:r>
              <a:rPr lang="en" sz="1400">
                <a:solidFill>
                  <a:srgbClr val="374151"/>
                </a:solidFill>
                <a:highlight>
                  <a:schemeClr val="lt1"/>
                </a:highlight>
                <a:latin typeface="Roboto"/>
                <a:ea typeface="Roboto"/>
                <a:cs typeface="Roboto"/>
                <a:sym typeface="Roboto"/>
              </a:rPr>
              <a:t> in block scope are not accessible outside of that block.</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Example of block scope with </a:t>
            </a:r>
            <a:r>
              <a:rPr lang="en" sz="1250">
                <a:solidFill>
                  <a:srgbClr val="374151"/>
                </a:solidFill>
                <a:highlight>
                  <a:schemeClr val="lt1"/>
                </a:highlight>
                <a:latin typeface="Courier New"/>
                <a:ea typeface="Courier New"/>
                <a:cs typeface="Courier New"/>
                <a:sym typeface="Courier New"/>
              </a:rPr>
              <a:t>let</a:t>
            </a:r>
            <a:r>
              <a:rPr lang="en" sz="1400">
                <a:solidFill>
                  <a:srgbClr val="374151"/>
                </a:solidFill>
                <a:highlight>
                  <a:schemeClr val="lt1"/>
                </a:highlight>
                <a:latin typeface="Roboto"/>
                <a:ea typeface="Roboto"/>
                <a:cs typeface="Roboto"/>
                <a:sym typeface="Roboto"/>
              </a:rPr>
              <a:t>:</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l">
              <a:lnSpc>
                <a:spcPct val="115000"/>
              </a:lnSpc>
              <a:spcBef>
                <a:spcPts val="0"/>
              </a:spcBef>
              <a:spcAft>
                <a:spcPts val="1200"/>
              </a:spcAft>
              <a:buSzPts val="1300"/>
              <a:buNone/>
            </a:pPr>
            <a:r>
              <a:t/>
            </a:r>
            <a:endParaRPr/>
          </a:p>
        </p:txBody>
      </p:sp>
      <p:pic>
        <p:nvPicPr>
          <p:cNvPr id="709" name="Google Shape;709;p86"/>
          <p:cNvPicPr preferRelativeResize="0"/>
          <p:nvPr/>
        </p:nvPicPr>
        <p:blipFill rotWithShape="1">
          <a:blip r:embed="rId3">
            <a:alphaModFix/>
          </a:blip>
          <a:srcRect b="0" l="0" r="0" t="0"/>
          <a:stretch/>
        </p:blipFill>
        <p:spPr>
          <a:xfrm>
            <a:off x="3589325" y="2869000"/>
            <a:ext cx="4291200" cy="1251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7"/>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15" name="Google Shape;715;p87"/>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550">
                <a:solidFill>
                  <a:srgbClr val="000000"/>
                </a:solidFill>
                <a:highlight>
                  <a:schemeClr val="lt1"/>
                </a:highlight>
                <a:latin typeface="Roboto"/>
                <a:ea typeface="Roboto"/>
                <a:cs typeface="Roboto"/>
                <a:sym typeface="Roboto"/>
              </a:rPr>
              <a:t>Variable Hoisting:</a:t>
            </a:r>
            <a:endParaRPr b="1" sz="1550">
              <a:solidFill>
                <a:srgbClr val="000000"/>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JavaScript hoists variable declarations, meaning that variables are moved to the top of their containing scope during compilation.</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However, only the declarations are hoisted, not the initializations. Variables are initialized at the point in the code where they are defined.</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Example of variable hoisting:</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SzPts val="1300"/>
              <a:buNone/>
            </a:pPr>
            <a:r>
              <a:rPr lang="en" sz="1500">
                <a:highlight>
                  <a:schemeClr val="lt1"/>
                </a:highlight>
              </a:rPr>
              <a:t> </a:t>
            </a:r>
            <a:endParaRPr sz="1500">
              <a:highlight>
                <a:schemeClr val="lt1"/>
              </a:highlight>
            </a:endParaRPr>
          </a:p>
          <a:p>
            <a:pPr indent="0" lvl="0" marL="0" rtl="0" algn="just">
              <a:lnSpc>
                <a:spcPct val="115000"/>
              </a:lnSpc>
              <a:spcBef>
                <a:spcPts val="0"/>
              </a:spcBef>
              <a:spcAft>
                <a:spcPts val="0"/>
              </a:spcAft>
              <a:buSzPts val="1300"/>
              <a:buNone/>
            </a:pPr>
            <a:r>
              <a:t/>
            </a:r>
            <a:endParaRPr sz="1500">
              <a:highlight>
                <a:schemeClr val="lt1"/>
              </a:highlight>
            </a:endParaRPr>
          </a:p>
          <a:p>
            <a:pPr indent="0" lvl="0" marL="0" rtl="0" algn="just">
              <a:lnSpc>
                <a:spcPct val="115000"/>
              </a:lnSpc>
              <a:spcBef>
                <a:spcPts val="0"/>
              </a:spcBef>
              <a:spcAft>
                <a:spcPts val="0"/>
              </a:spcAft>
              <a:buSzPts val="1300"/>
              <a:buNone/>
            </a:pPr>
            <a:r>
              <a:t/>
            </a:r>
            <a:endParaRPr sz="1500">
              <a:highlight>
                <a:schemeClr val="lt1"/>
              </a:highlight>
            </a:endParaRPr>
          </a:p>
          <a:p>
            <a:pPr indent="0" lvl="0" marL="0" rtl="0" algn="just">
              <a:lnSpc>
                <a:spcPct val="115000"/>
              </a:lnSpc>
              <a:spcBef>
                <a:spcPts val="0"/>
              </a:spcBef>
              <a:spcAft>
                <a:spcPts val="0"/>
              </a:spcAft>
              <a:buSzPts val="1300"/>
              <a:buNone/>
            </a:pPr>
            <a:r>
              <a:rPr lang="en" sz="1400">
                <a:solidFill>
                  <a:srgbClr val="374151"/>
                </a:solidFill>
                <a:highlight>
                  <a:schemeClr val="lt1"/>
                </a:highlight>
                <a:latin typeface="Roboto"/>
                <a:ea typeface="Roboto"/>
                <a:cs typeface="Roboto"/>
                <a:sym typeface="Roboto"/>
              </a:rPr>
              <a:t>In this example, </a:t>
            </a:r>
            <a:r>
              <a:rPr lang="en" sz="1150">
                <a:solidFill>
                  <a:srgbClr val="188038"/>
                </a:solidFill>
                <a:highlight>
                  <a:schemeClr val="lt1"/>
                </a:highlight>
                <a:latin typeface="Courier New"/>
                <a:ea typeface="Courier New"/>
                <a:cs typeface="Courier New"/>
                <a:sym typeface="Courier New"/>
              </a:rPr>
              <a:t>myVar</a:t>
            </a:r>
            <a:r>
              <a:rPr lang="en" sz="1400">
                <a:solidFill>
                  <a:srgbClr val="374151"/>
                </a:solidFill>
                <a:highlight>
                  <a:schemeClr val="lt1"/>
                </a:highlight>
                <a:latin typeface="Roboto"/>
                <a:ea typeface="Roboto"/>
                <a:cs typeface="Roboto"/>
                <a:sym typeface="Roboto"/>
              </a:rPr>
              <a:t> is hoisted to the top of the scope, but its initialization (</a:t>
            </a:r>
            <a:r>
              <a:rPr lang="en" sz="1150">
                <a:solidFill>
                  <a:srgbClr val="188038"/>
                </a:solidFill>
                <a:highlight>
                  <a:schemeClr val="lt1"/>
                </a:highlight>
                <a:latin typeface="Courier New"/>
                <a:ea typeface="Courier New"/>
                <a:cs typeface="Courier New"/>
                <a:sym typeface="Courier New"/>
              </a:rPr>
              <a:t>= 5</a:t>
            </a:r>
            <a:r>
              <a:rPr lang="en" sz="1400">
                <a:solidFill>
                  <a:srgbClr val="374151"/>
                </a:solidFill>
                <a:highlight>
                  <a:schemeClr val="lt1"/>
                </a:highlight>
                <a:latin typeface="Roboto"/>
                <a:ea typeface="Roboto"/>
                <a:cs typeface="Roboto"/>
                <a:sym typeface="Roboto"/>
              </a:rPr>
              <a:t>) occurs where it's defined.</a:t>
            </a:r>
            <a:endParaRPr sz="1500">
              <a:highlight>
                <a:schemeClr val="lt1"/>
              </a:highlight>
            </a:endParaRPr>
          </a:p>
        </p:txBody>
      </p:sp>
      <p:pic>
        <p:nvPicPr>
          <p:cNvPr id="716" name="Google Shape;716;p87"/>
          <p:cNvPicPr preferRelativeResize="0"/>
          <p:nvPr/>
        </p:nvPicPr>
        <p:blipFill rotWithShape="1">
          <a:blip r:embed="rId3">
            <a:alphaModFix/>
          </a:blip>
          <a:srcRect b="0" l="0" r="0" t="0"/>
          <a:stretch/>
        </p:blipFill>
        <p:spPr>
          <a:xfrm>
            <a:off x="1970125" y="2944025"/>
            <a:ext cx="3760311" cy="498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8"/>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22" name="Google Shape;722;p88"/>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700">
                <a:solidFill>
                  <a:srgbClr val="374151"/>
                </a:solidFill>
                <a:highlight>
                  <a:schemeClr val="lt1"/>
                </a:highlight>
                <a:latin typeface="Roboto"/>
                <a:ea typeface="Roboto"/>
                <a:cs typeface="Roboto"/>
                <a:sym typeface="Roboto"/>
              </a:rPr>
              <a:t>lexical scoping</a:t>
            </a:r>
            <a:endParaRPr b="1" sz="17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The scope of a variable is determined by where it is declared in the source code, not where it is called or invoked. This concept ensures predictable and understandable variable visibility and scope resolution.</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0"/>
              </a:spcAft>
              <a:buSzPts val="1300"/>
              <a:buNone/>
            </a:pPr>
            <a:r>
              <a:rPr lang="en" sz="1400">
                <a:solidFill>
                  <a:srgbClr val="374151"/>
                </a:solidFill>
                <a:highlight>
                  <a:schemeClr val="lt1"/>
                </a:highlight>
                <a:latin typeface="Roboto"/>
                <a:ea typeface="Roboto"/>
                <a:cs typeface="Roboto"/>
                <a:sym typeface="Roboto"/>
              </a:rPr>
              <a:t>Here's how lexical scoping and variable visibility work in JavaScript:</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1500"/>
              </a:spcBef>
              <a:spcAft>
                <a:spcPts val="0"/>
              </a:spcAft>
              <a:buClr>
                <a:srgbClr val="374151"/>
              </a:buClr>
              <a:buSzPts val="1400"/>
              <a:buFont typeface="Roboto"/>
              <a:buAutoNum type="arabicPeriod"/>
            </a:pPr>
            <a:r>
              <a:rPr b="1" lang="en" sz="1400">
                <a:solidFill>
                  <a:srgbClr val="374151"/>
                </a:solidFill>
                <a:highlight>
                  <a:schemeClr val="lt1"/>
                </a:highlight>
                <a:latin typeface="Roboto"/>
                <a:ea typeface="Roboto"/>
                <a:cs typeface="Roboto"/>
                <a:sym typeface="Roboto"/>
              </a:rPr>
              <a:t>Local Scope: </a:t>
            </a:r>
            <a:r>
              <a:rPr lang="en" sz="1400">
                <a:solidFill>
                  <a:srgbClr val="374151"/>
                </a:solidFill>
                <a:highlight>
                  <a:schemeClr val="lt1"/>
                </a:highlight>
                <a:latin typeface="Roboto"/>
                <a:ea typeface="Roboto"/>
                <a:cs typeface="Roboto"/>
                <a:sym typeface="Roboto"/>
              </a:rPr>
              <a:t>Variables declared inside a function or block are in the local scope of that function or block. These variables are only accessible within that function or block and are not visible to the outer scopes.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500"/>
              </a:spcBef>
              <a:spcAft>
                <a:spcPts val="1200"/>
              </a:spcAft>
              <a:buSzPts val="1300"/>
              <a:buNone/>
            </a:pPr>
            <a:r>
              <a:t/>
            </a:r>
            <a:endParaRPr sz="1500">
              <a:highlight>
                <a:schemeClr val="lt1"/>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9"/>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28" name="Google Shape;728;p89"/>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500"/>
              <a:t>Example local scope:</a:t>
            </a:r>
            <a:endParaRPr sz="1500"/>
          </a:p>
        </p:txBody>
      </p:sp>
      <p:pic>
        <p:nvPicPr>
          <p:cNvPr id="729" name="Google Shape;729;p89"/>
          <p:cNvPicPr preferRelativeResize="0"/>
          <p:nvPr/>
        </p:nvPicPr>
        <p:blipFill rotWithShape="1">
          <a:blip r:embed="rId3">
            <a:alphaModFix/>
          </a:blip>
          <a:srcRect b="0" l="0" r="0" t="0"/>
          <a:stretch/>
        </p:blipFill>
        <p:spPr>
          <a:xfrm>
            <a:off x="1423975" y="1831213"/>
            <a:ext cx="6296025" cy="2181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35" name="Google Shape;735;p90"/>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pic>
        <p:nvPicPr>
          <p:cNvPr id="736" name="Google Shape;736;p90"/>
          <p:cNvPicPr preferRelativeResize="0"/>
          <p:nvPr/>
        </p:nvPicPr>
        <p:blipFill rotWithShape="1">
          <a:blip r:embed="rId3">
            <a:alphaModFix/>
          </a:blip>
          <a:srcRect b="0" l="0" r="0" t="0"/>
          <a:stretch/>
        </p:blipFill>
        <p:spPr>
          <a:xfrm>
            <a:off x="4703800" y="1706275"/>
            <a:ext cx="3371850" cy="2609850"/>
          </a:xfrm>
          <a:prstGeom prst="rect">
            <a:avLst/>
          </a:prstGeom>
          <a:noFill/>
          <a:ln>
            <a:noFill/>
          </a:ln>
        </p:spPr>
      </p:pic>
      <p:sp>
        <p:nvSpPr>
          <p:cNvPr id="737" name="Google Shape;737;p90"/>
          <p:cNvSpPr txBox="1"/>
          <p:nvPr/>
        </p:nvSpPr>
        <p:spPr>
          <a:xfrm>
            <a:off x="771150" y="1313425"/>
            <a:ext cx="3702900" cy="3002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Clr>
                <a:srgbClr val="000000"/>
              </a:buClr>
              <a:buSzPts val="1500"/>
              <a:buFont typeface="Arial"/>
              <a:buNone/>
            </a:pPr>
            <a:r>
              <a:rPr b="1" i="0" lang="en" sz="1500" u="none" cap="none" strike="noStrike">
                <a:solidFill>
                  <a:srgbClr val="000000"/>
                </a:solidFill>
                <a:highlight>
                  <a:schemeClr val="lt1"/>
                </a:highlight>
                <a:latin typeface="Roboto"/>
                <a:ea typeface="Roboto"/>
                <a:cs typeface="Roboto"/>
                <a:sym typeface="Roboto"/>
              </a:rPr>
              <a:t>2. Nested Scopes</a:t>
            </a:r>
            <a:r>
              <a:rPr b="1" i="0" lang="en" sz="1500" u="none" cap="none" strike="noStrike">
                <a:solidFill>
                  <a:srgbClr val="374151"/>
                </a:solidFill>
                <a:highlight>
                  <a:schemeClr val="lt1"/>
                </a:highlight>
                <a:latin typeface="Roboto"/>
                <a:ea typeface="Roboto"/>
                <a:cs typeface="Roboto"/>
                <a:sym typeface="Roboto"/>
              </a:rPr>
              <a:t>:</a:t>
            </a:r>
            <a:r>
              <a:rPr b="0" i="0" lang="en" sz="1400" u="none" cap="none" strike="noStrike">
                <a:solidFill>
                  <a:srgbClr val="374151"/>
                </a:solidFill>
                <a:highlight>
                  <a:schemeClr val="lt1"/>
                </a:highlight>
                <a:latin typeface="Roboto"/>
                <a:ea typeface="Roboto"/>
                <a:cs typeface="Roboto"/>
                <a:sym typeface="Roboto"/>
              </a:rPr>
              <a:t> Inner functions have access to variables in their outer (enclosing) functions. This is known as lexical scope chaining. Variables in the outer scope are accessible to inner functions, but the reverse is not true.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1"/>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43" name="Google Shape;743;p91"/>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rPr b="1" lang="en" sz="1600">
                <a:highlight>
                  <a:schemeClr val="lt1"/>
                </a:highlight>
              </a:rPr>
              <a:t>3. </a:t>
            </a:r>
            <a:r>
              <a:rPr b="1" lang="en" sz="1500">
                <a:solidFill>
                  <a:srgbClr val="000000"/>
                </a:solidFill>
                <a:highlight>
                  <a:schemeClr val="lt1"/>
                </a:highlight>
                <a:latin typeface="Roboto"/>
                <a:ea typeface="Roboto"/>
                <a:cs typeface="Roboto"/>
                <a:sym typeface="Roboto"/>
              </a:rPr>
              <a:t>Global Scope</a:t>
            </a:r>
            <a:r>
              <a:rPr b="1" lang="en" sz="1500">
                <a:solidFill>
                  <a:srgbClr val="374151"/>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Variables declared outside of any function or block are in the global scope and can be accessed from any part of the code. However, it's best practice to limit the use of global variables to avoid naming conflicts and unintended side effects.</a:t>
            </a:r>
            <a:endParaRPr sz="1500">
              <a:highlight>
                <a:schemeClr val="lt1"/>
              </a:highlight>
            </a:endParaRPr>
          </a:p>
        </p:txBody>
      </p:sp>
      <p:pic>
        <p:nvPicPr>
          <p:cNvPr id="744" name="Google Shape;744;p91"/>
          <p:cNvPicPr preferRelativeResize="0"/>
          <p:nvPr/>
        </p:nvPicPr>
        <p:blipFill rotWithShape="1">
          <a:blip r:embed="rId3">
            <a:alphaModFix/>
          </a:blip>
          <a:srcRect b="0" l="0" r="0" t="0"/>
          <a:stretch/>
        </p:blipFill>
        <p:spPr>
          <a:xfrm>
            <a:off x="1701000" y="2303188"/>
            <a:ext cx="5934075" cy="15335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2"/>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50" name="Google Shape;750;p92"/>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rPr b="1" lang="en" sz="1500">
                <a:solidFill>
                  <a:srgbClr val="000000"/>
                </a:solidFill>
                <a:highlight>
                  <a:schemeClr val="lt1"/>
                </a:highlight>
                <a:latin typeface="Roboto"/>
                <a:ea typeface="Roboto"/>
                <a:cs typeface="Roboto"/>
                <a:sym typeface="Roboto"/>
              </a:rPr>
              <a:t>4. Shadowing</a:t>
            </a:r>
            <a:r>
              <a:rPr b="1" lang="en" sz="1500">
                <a:solidFill>
                  <a:srgbClr val="374151"/>
                </a:solidFill>
                <a:highlight>
                  <a:schemeClr val="lt1"/>
                </a:highlight>
                <a:latin typeface="Roboto"/>
                <a:ea typeface="Roboto"/>
                <a:cs typeface="Roboto"/>
                <a:sym typeface="Roboto"/>
              </a:rPr>
              <a:t>:</a:t>
            </a:r>
            <a:r>
              <a:rPr lang="en" sz="1400">
                <a:solidFill>
                  <a:srgbClr val="374151"/>
                </a:solidFill>
                <a:highlight>
                  <a:schemeClr val="lt1"/>
                </a:highlight>
                <a:latin typeface="Roboto"/>
                <a:ea typeface="Roboto"/>
                <a:cs typeface="Roboto"/>
                <a:sym typeface="Roboto"/>
              </a:rPr>
              <a:t> If a variable with the same name is declared in an inner scope, it shadows or takes precedence over a variable with the same name in an outer scope.</a:t>
            </a:r>
            <a:endParaRPr sz="1500">
              <a:highlight>
                <a:schemeClr val="lt1"/>
              </a:highlight>
            </a:endParaRPr>
          </a:p>
        </p:txBody>
      </p:sp>
      <p:pic>
        <p:nvPicPr>
          <p:cNvPr id="751" name="Google Shape;751;p92"/>
          <p:cNvPicPr preferRelativeResize="0"/>
          <p:nvPr/>
        </p:nvPicPr>
        <p:blipFill rotWithShape="1">
          <a:blip r:embed="rId3">
            <a:alphaModFix/>
          </a:blip>
          <a:srcRect b="0" l="0" r="0" t="0"/>
          <a:stretch/>
        </p:blipFill>
        <p:spPr>
          <a:xfrm>
            <a:off x="1443038" y="2085575"/>
            <a:ext cx="6257925" cy="2076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3"/>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57" name="Google Shape;757;p93"/>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b="1" lang="en" sz="1400">
                <a:solidFill>
                  <a:srgbClr val="374151"/>
                </a:solidFill>
                <a:highlight>
                  <a:schemeClr val="lt1"/>
                </a:highlight>
                <a:latin typeface="Roboto"/>
                <a:ea typeface="Roboto"/>
                <a:cs typeface="Roboto"/>
                <a:sym typeface="Roboto"/>
              </a:rPr>
              <a:t>Closures </a:t>
            </a:r>
            <a:r>
              <a:rPr lang="en" sz="1400">
                <a:solidFill>
                  <a:srgbClr val="374151"/>
                </a:solidFill>
                <a:highlight>
                  <a:schemeClr val="lt1"/>
                </a:highlight>
                <a:latin typeface="Roboto"/>
                <a:ea typeface="Roboto"/>
                <a:cs typeface="Roboto"/>
                <a:sym typeface="Roboto"/>
              </a:rPr>
              <a:t>are a fundamental and powerful concept in JavaScript. They occur when a function "closes over" its lexical scope, allowing the function to access variables from its outer (enclosing) scope even after that outer function has finished executing. Closures are a crucial feature for maintaining data encapsulation and enabling more advanced programming patterns. Let's explore closures with practical examples.</a:t>
            </a:r>
            <a:endParaRPr sz="1400">
              <a:solidFill>
                <a:srgbClr val="374151"/>
              </a:solidFill>
              <a:highlight>
                <a:schemeClr val="lt1"/>
              </a:highlight>
              <a:latin typeface="Roboto"/>
              <a:ea typeface="Roboto"/>
              <a:cs typeface="Roboto"/>
              <a:sym typeface="Roboto"/>
            </a:endParaRPr>
          </a:p>
          <a:p>
            <a:pPr indent="0" lvl="0" marL="0" rtl="0" algn="just">
              <a:lnSpc>
                <a:spcPct val="115000"/>
              </a:lnSpc>
              <a:spcBef>
                <a:spcPts val="1200"/>
              </a:spcBef>
              <a:spcAft>
                <a:spcPts val="1200"/>
              </a:spcAft>
              <a:buSzPts val="1300"/>
              <a:buNone/>
            </a:pPr>
            <a:r>
              <a:t/>
            </a:r>
            <a:endParaRPr sz="1400">
              <a:solidFill>
                <a:srgbClr val="374151"/>
              </a:solidFill>
              <a:highlight>
                <a:schemeClr val="lt1"/>
              </a:highlight>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4"/>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63" name="Google Shape;763;p94"/>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SzPts val="1300"/>
              <a:buNone/>
            </a:pPr>
            <a:r>
              <a:rPr b="1" lang="en" sz="1500">
                <a:solidFill>
                  <a:srgbClr val="000000"/>
                </a:solidFill>
                <a:highlight>
                  <a:schemeClr val="lt1"/>
                </a:highlight>
                <a:latin typeface="Roboto"/>
                <a:ea typeface="Roboto"/>
                <a:cs typeface="Roboto"/>
                <a:sym typeface="Roboto"/>
              </a:rPr>
              <a:t>Basic Closure Example:</a:t>
            </a:r>
            <a:endParaRPr b="1" sz="1500">
              <a:solidFill>
                <a:srgbClr val="000000"/>
              </a:solidFill>
              <a:highlight>
                <a:schemeClr val="lt1"/>
              </a:highlight>
              <a:latin typeface="Roboto"/>
              <a:ea typeface="Roboto"/>
              <a:cs typeface="Roboto"/>
              <a:sym typeface="Roboto"/>
            </a:endParaRPr>
          </a:p>
          <a:p>
            <a:pPr indent="0" lvl="0" marL="0" rtl="0" algn="l">
              <a:lnSpc>
                <a:spcPct val="160000"/>
              </a:lnSpc>
              <a:spcBef>
                <a:spcPts val="1400"/>
              </a:spcBef>
              <a:spcAft>
                <a:spcPts val="0"/>
              </a:spcAft>
              <a:buSzPts val="1300"/>
              <a:buNone/>
            </a:pPr>
            <a:r>
              <a:t/>
            </a:r>
            <a:endParaRPr b="1" sz="1400">
              <a:solidFill>
                <a:srgbClr val="000000"/>
              </a:solidFill>
              <a:highlight>
                <a:schemeClr val="lt1"/>
              </a:highlight>
              <a:latin typeface="Roboto"/>
              <a:ea typeface="Roboto"/>
              <a:cs typeface="Roboto"/>
              <a:sym typeface="Roboto"/>
            </a:endParaRPr>
          </a:p>
          <a:p>
            <a:pPr indent="0" lvl="0" marL="0" rtl="0" algn="l">
              <a:lnSpc>
                <a:spcPct val="160000"/>
              </a:lnSpc>
              <a:spcBef>
                <a:spcPts val="1400"/>
              </a:spcBef>
              <a:spcAft>
                <a:spcPts val="0"/>
              </a:spcAft>
              <a:buSzPts val="1300"/>
              <a:buNone/>
            </a:pPr>
            <a:r>
              <a:t/>
            </a:r>
            <a:endParaRPr b="1" sz="1400">
              <a:solidFill>
                <a:srgbClr val="000000"/>
              </a:solidFill>
              <a:highlight>
                <a:schemeClr val="lt1"/>
              </a:highlight>
              <a:latin typeface="Roboto"/>
              <a:ea typeface="Roboto"/>
              <a:cs typeface="Roboto"/>
              <a:sym typeface="Roboto"/>
            </a:endParaRPr>
          </a:p>
          <a:p>
            <a:pPr indent="0" lvl="0" marL="0" rtl="0" algn="l">
              <a:lnSpc>
                <a:spcPct val="160000"/>
              </a:lnSpc>
              <a:spcBef>
                <a:spcPts val="1400"/>
              </a:spcBef>
              <a:spcAft>
                <a:spcPts val="0"/>
              </a:spcAft>
              <a:buSzPts val="1300"/>
              <a:buNone/>
            </a:pPr>
            <a:r>
              <a:t/>
            </a:r>
            <a:endParaRPr b="1" sz="1400">
              <a:solidFill>
                <a:srgbClr val="000000"/>
              </a:solidFill>
              <a:highlight>
                <a:schemeClr val="lt1"/>
              </a:highlight>
              <a:latin typeface="Roboto"/>
              <a:ea typeface="Roboto"/>
              <a:cs typeface="Roboto"/>
              <a:sym typeface="Roboto"/>
            </a:endParaRPr>
          </a:p>
          <a:p>
            <a:pPr indent="0" lvl="0" marL="0" rtl="0" algn="l">
              <a:lnSpc>
                <a:spcPct val="160000"/>
              </a:lnSpc>
              <a:spcBef>
                <a:spcPts val="1400"/>
              </a:spcBef>
              <a:spcAft>
                <a:spcPts val="400"/>
              </a:spcAft>
              <a:buSzPts val="1300"/>
              <a:buNone/>
            </a:pPr>
            <a:r>
              <a:rPr lang="en" sz="1400">
                <a:solidFill>
                  <a:srgbClr val="374151"/>
                </a:solidFill>
                <a:highlight>
                  <a:schemeClr val="lt1"/>
                </a:highlight>
                <a:latin typeface="Roboto"/>
                <a:ea typeface="Roboto"/>
                <a:cs typeface="Roboto"/>
                <a:sym typeface="Roboto"/>
              </a:rPr>
              <a:t>In this example, </a:t>
            </a:r>
            <a:r>
              <a:rPr lang="en" sz="1400">
                <a:solidFill>
                  <a:srgbClr val="188038"/>
                </a:solidFill>
                <a:highlight>
                  <a:schemeClr val="lt1"/>
                </a:highlight>
                <a:latin typeface="Courier New"/>
                <a:ea typeface="Courier New"/>
                <a:cs typeface="Courier New"/>
                <a:sym typeface="Courier New"/>
              </a:rPr>
              <a:t>inner</a:t>
            </a:r>
            <a:r>
              <a:rPr lang="en" sz="1400">
                <a:solidFill>
                  <a:srgbClr val="374151"/>
                </a:solidFill>
                <a:highlight>
                  <a:schemeClr val="lt1"/>
                </a:highlight>
                <a:latin typeface="Roboto"/>
                <a:ea typeface="Roboto"/>
                <a:cs typeface="Roboto"/>
                <a:sym typeface="Roboto"/>
              </a:rPr>
              <a:t> is a closure because it has access to </a:t>
            </a:r>
            <a:r>
              <a:rPr lang="en" sz="1400">
                <a:solidFill>
                  <a:srgbClr val="188038"/>
                </a:solidFill>
                <a:highlight>
                  <a:schemeClr val="lt1"/>
                </a:highlight>
                <a:latin typeface="Courier New"/>
                <a:ea typeface="Courier New"/>
                <a:cs typeface="Courier New"/>
                <a:sym typeface="Courier New"/>
              </a:rPr>
              <a:t>outerVar</a:t>
            </a:r>
            <a:r>
              <a:rPr lang="en" sz="1400">
                <a:solidFill>
                  <a:srgbClr val="374151"/>
                </a:solidFill>
                <a:highlight>
                  <a:schemeClr val="lt1"/>
                </a:highlight>
                <a:latin typeface="Roboto"/>
                <a:ea typeface="Roboto"/>
                <a:cs typeface="Roboto"/>
                <a:sym typeface="Roboto"/>
              </a:rPr>
              <a:t>, which is defined in the outer scope of </a:t>
            </a:r>
            <a:r>
              <a:rPr lang="en" sz="1400">
                <a:solidFill>
                  <a:srgbClr val="188038"/>
                </a:solidFill>
                <a:highlight>
                  <a:schemeClr val="lt1"/>
                </a:highlight>
                <a:latin typeface="Courier New"/>
                <a:ea typeface="Courier New"/>
                <a:cs typeface="Courier New"/>
                <a:sym typeface="Courier New"/>
              </a:rPr>
              <a:t>outer</a:t>
            </a:r>
            <a:r>
              <a:rPr lang="en" sz="1400">
                <a:solidFill>
                  <a:srgbClr val="374151"/>
                </a:solidFill>
                <a:highlight>
                  <a:schemeClr val="lt1"/>
                </a:highlight>
                <a:latin typeface="Roboto"/>
                <a:ea typeface="Roboto"/>
                <a:cs typeface="Roboto"/>
                <a:sym typeface="Roboto"/>
              </a:rPr>
              <a:t> even after </a:t>
            </a:r>
            <a:r>
              <a:rPr lang="en" sz="1400">
                <a:solidFill>
                  <a:srgbClr val="188038"/>
                </a:solidFill>
                <a:highlight>
                  <a:schemeClr val="lt1"/>
                </a:highlight>
                <a:latin typeface="Courier New"/>
                <a:ea typeface="Courier New"/>
                <a:cs typeface="Courier New"/>
                <a:sym typeface="Courier New"/>
              </a:rPr>
              <a:t>outer</a:t>
            </a:r>
            <a:r>
              <a:rPr lang="en" sz="1400">
                <a:solidFill>
                  <a:srgbClr val="374151"/>
                </a:solidFill>
                <a:highlight>
                  <a:schemeClr val="lt1"/>
                </a:highlight>
                <a:latin typeface="Roboto"/>
                <a:ea typeface="Roboto"/>
                <a:cs typeface="Roboto"/>
                <a:sym typeface="Roboto"/>
              </a:rPr>
              <a:t> has completed execution.</a:t>
            </a:r>
            <a:endParaRPr sz="1400">
              <a:highlight>
                <a:schemeClr val="lt1"/>
              </a:highlight>
            </a:endParaRPr>
          </a:p>
        </p:txBody>
      </p:sp>
      <p:pic>
        <p:nvPicPr>
          <p:cNvPr id="764" name="Google Shape;764;p94"/>
          <p:cNvPicPr preferRelativeResize="0"/>
          <p:nvPr/>
        </p:nvPicPr>
        <p:blipFill rotWithShape="1">
          <a:blip r:embed="rId3">
            <a:alphaModFix/>
          </a:blip>
          <a:srcRect b="0" l="0" r="0" t="0"/>
          <a:stretch/>
        </p:blipFill>
        <p:spPr>
          <a:xfrm>
            <a:off x="2946600" y="1548250"/>
            <a:ext cx="5216651" cy="1741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5"/>
          <p:cNvSpPr txBox="1"/>
          <p:nvPr>
            <p:ph type="title"/>
          </p:nvPr>
        </p:nvSpPr>
        <p:spPr>
          <a:xfrm>
            <a:off x="729450" y="547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2200">
                <a:solidFill>
                  <a:srgbClr val="000000"/>
                </a:solidFill>
                <a:latin typeface="Roboto Black"/>
                <a:ea typeface="Roboto Black"/>
                <a:cs typeface="Roboto Black"/>
                <a:sym typeface="Roboto Black"/>
              </a:rPr>
              <a:t>Functions</a:t>
            </a:r>
            <a:endParaRPr b="0" sz="2200">
              <a:latin typeface="Roboto Black"/>
              <a:ea typeface="Roboto Black"/>
              <a:cs typeface="Roboto Black"/>
              <a:sym typeface="Roboto Black"/>
            </a:endParaRPr>
          </a:p>
        </p:txBody>
      </p:sp>
      <p:sp>
        <p:nvSpPr>
          <p:cNvPr id="770" name="Google Shape;770;p95"/>
          <p:cNvSpPr txBox="1"/>
          <p:nvPr>
            <p:ph idx="1" type="body"/>
          </p:nvPr>
        </p:nvSpPr>
        <p:spPr>
          <a:xfrm>
            <a:off x="729450" y="1309750"/>
            <a:ext cx="7688700" cy="30303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SzPts val="1300"/>
              <a:buNone/>
            </a:pPr>
            <a:r>
              <a:rPr b="1" lang="en" sz="1600">
                <a:solidFill>
                  <a:srgbClr val="343541"/>
                </a:solidFill>
                <a:highlight>
                  <a:schemeClr val="lt1"/>
                </a:highlight>
                <a:latin typeface="Roboto"/>
                <a:ea typeface="Roboto"/>
                <a:cs typeface="Roboto"/>
                <a:sym typeface="Roboto"/>
              </a:rPr>
              <a:t>Coding Best Practices</a:t>
            </a:r>
            <a:endParaRPr b="1" sz="1600">
              <a:solidFill>
                <a:srgbClr val="343541"/>
              </a:solidFill>
              <a:highlight>
                <a:schemeClr val="lt1"/>
              </a:highlight>
              <a:latin typeface="Roboto"/>
              <a:ea typeface="Roboto"/>
              <a:cs typeface="Roboto"/>
              <a:sym typeface="Roboto"/>
            </a:endParaRPr>
          </a:p>
          <a:p>
            <a:pPr indent="-317500" lvl="0" marL="457200" rtl="0" algn="just">
              <a:lnSpc>
                <a:spcPct val="115000"/>
              </a:lnSpc>
              <a:spcBef>
                <a:spcPts val="120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Use Meaningful Variable and Function Names:</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Choose descriptive and self-explanatory names for variables and functions.</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Avoid single-letter variable names or cryptic abbreviations.</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Indentation and Consistent Formatting:</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consistent indentation (e.g., two spaces or four spaces) to improve code readability.</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Be consistent in your code formatting style.</a:t>
            </a:r>
            <a:endParaRPr sz="1400">
              <a:solidFill>
                <a:srgbClr val="374151"/>
              </a:solidFill>
              <a:highlight>
                <a:schemeClr val="lt1"/>
              </a:highlight>
              <a:latin typeface="Roboto"/>
              <a:ea typeface="Roboto"/>
              <a:cs typeface="Roboto"/>
              <a:sym typeface="Roboto"/>
            </a:endParaRPr>
          </a:p>
          <a:p>
            <a:pPr indent="-317500" lvl="0" marL="457200" rtl="0" algn="just">
              <a:lnSpc>
                <a:spcPct val="115000"/>
              </a:lnSpc>
              <a:spcBef>
                <a:spcPts val="0"/>
              </a:spcBef>
              <a:spcAft>
                <a:spcPts val="0"/>
              </a:spcAft>
              <a:buClr>
                <a:srgbClr val="374151"/>
              </a:buClr>
              <a:buSzPts val="1400"/>
              <a:buFont typeface="Roboto"/>
              <a:buAutoNum type="arabicPeriod"/>
            </a:pPr>
            <a:r>
              <a:rPr lang="en" sz="1400">
                <a:solidFill>
                  <a:srgbClr val="374151"/>
                </a:solidFill>
                <a:highlight>
                  <a:schemeClr val="lt1"/>
                </a:highlight>
                <a:latin typeface="Roboto"/>
                <a:ea typeface="Roboto"/>
                <a:cs typeface="Roboto"/>
                <a:sym typeface="Roboto"/>
              </a:rPr>
              <a:t>Commenting and Documentation:</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Add comments to explain complex logic, algorithms, or non-obvious code.</a:t>
            </a:r>
            <a:endParaRPr sz="1400">
              <a:solidFill>
                <a:srgbClr val="374151"/>
              </a:solidFill>
              <a:highlight>
                <a:schemeClr val="lt1"/>
              </a:highlight>
              <a:latin typeface="Roboto"/>
              <a:ea typeface="Roboto"/>
              <a:cs typeface="Roboto"/>
              <a:sym typeface="Roboto"/>
            </a:endParaRPr>
          </a:p>
          <a:p>
            <a:pPr indent="-317500" lvl="0" marL="914400" rtl="0" algn="just">
              <a:lnSpc>
                <a:spcPct val="115000"/>
              </a:lnSpc>
              <a:spcBef>
                <a:spcPts val="0"/>
              </a:spcBef>
              <a:spcAft>
                <a:spcPts val="0"/>
              </a:spcAft>
              <a:buClr>
                <a:srgbClr val="374151"/>
              </a:buClr>
              <a:buSzPts val="1400"/>
              <a:buFont typeface="Roboto"/>
              <a:buChar char="●"/>
            </a:pPr>
            <a:r>
              <a:rPr lang="en" sz="1400">
                <a:solidFill>
                  <a:srgbClr val="374151"/>
                </a:solidFill>
                <a:highlight>
                  <a:schemeClr val="lt1"/>
                </a:highlight>
                <a:latin typeface="Roboto"/>
                <a:ea typeface="Roboto"/>
                <a:cs typeface="Roboto"/>
                <a:sym typeface="Roboto"/>
              </a:rPr>
              <a:t>Use JSDoc-style comments to document functions and their parameters.</a:t>
            </a:r>
            <a:endParaRPr sz="1400">
              <a:solidFill>
                <a:srgbClr val="343541"/>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